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5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CC"/>
    <a:srgbClr val="0080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9AE35-85C7-40A6-B8D6-BD6B9DEFA0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A62A941-5F9D-4CD3-B5A7-05DE6AF4567A}">
      <dgm:prSet custT="1"/>
      <dgm:spPr>
        <a:solidFill>
          <a:srgbClr val="660066"/>
        </a:solidFill>
      </dgm:spPr>
      <dgm:t>
        <a:bodyPr/>
        <a:lstStyle/>
        <a:p>
          <a:r>
            <a:rPr lang="id-ID" sz="1800" b="1" dirty="0"/>
            <a:t>Apakah perdarahan yang terjadi mengancam jiwa akibat kehilangan sejumlah darah?</a:t>
          </a:r>
        </a:p>
      </dgm:t>
    </dgm:pt>
    <dgm:pt modelId="{50BB8C81-71BA-4151-B3A0-6D12B8DA5018}" type="parTrans" cxnId="{454456CD-4C8E-415F-81E2-9CFEF4F61E1B}">
      <dgm:prSet/>
      <dgm:spPr/>
      <dgm:t>
        <a:bodyPr/>
        <a:lstStyle/>
        <a:p>
          <a:endParaRPr lang="id-ID"/>
        </a:p>
      </dgm:t>
    </dgm:pt>
    <dgm:pt modelId="{2DA3FD0A-FE78-470B-88D8-A957414A8F7D}" type="sibTrans" cxnId="{454456CD-4C8E-415F-81E2-9CFEF4F61E1B}">
      <dgm:prSet/>
      <dgm:spPr/>
      <dgm:t>
        <a:bodyPr/>
        <a:lstStyle/>
        <a:p>
          <a:endParaRPr lang="id-ID"/>
        </a:p>
      </dgm:t>
    </dgm:pt>
    <dgm:pt modelId="{FB85B77D-321D-4C91-8956-31DE4EA7D28D}">
      <dgm:prSet/>
      <dgm:spPr>
        <a:solidFill>
          <a:srgbClr val="008000"/>
        </a:solidFill>
      </dgm:spPr>
      <dgm:t>
        <a:bodyPr/>
        <a:lstStyle/>
        <a:p>
          <a:r>
            <a:rPr lang="id-ID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Apakah perdarahan masih terjadi?</a:t>
          </a:r>
          <a:endParaRPr lang="id-ID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7BB629D-6CD0-46CD-8BB3-159041BA353B}" type="parTrans" cxnId="{94842C9A-3F3D-4D3B-907C-061ACC2A6A1B}">
      <dgm:prSet/>
      <dgm:spPr/>
      <dgm:t>
        <a:bodyPr/>
        <a:lstStyle/>
        <a:p>
          <a:endParaRPr lang="id-ID"/>
        </a:p>
      </dgm:t>
    </dgm:pt>
    <dgm:pt modelId="{9A53304C-BE98-42D4-9A5B-C151F2B9F299}" type="sibTrans" cxnId="{94842C9A-3F3D-4D3B-907C-061ACC2A6A1B}">
      <dgm:prSet/>
      <dgm:spPr/>
      <dgm:t>
        <a:bodyPr/>
        <a:lstStyle/>
        <a:p>
          <a:endParaRPr lang="id-ID"/>
        </a:p>
      </dgm:t>
    </dgm:pt>
    <dgm:pt modelId="{C1B6F018-B43D-42FA-83DA-1FB3F76E2B2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Apakah asal perdarahan dari saluran cerna</a:t>
          </a:r>
          <a:endParaRPr lang="id-ID" b="1" dirty="0"/>
        </a:p>
      </dgm:t>
    </dgm:pt>
    <dgm:pt modelId="{2131E7E7-5318-4058-B76E-DB936EB2F80C}" type="parTrans" cxnId="{224F3B9C-DBE8-4E3A-BD02-59DC49C278AA}">
      <dgm:prSet/>
      <dgm:spPr/>
      <dgm:t>
        <a:bodyPr/>
        <a:lstStyle/>
        <a:p>
          <a:endParaRPr lang="id-ID"/>
        </a:p>
      </dgm:t>
    </dgm:pt>
    <dgm:pt modelId="{FF037735-F9F7-4582-A915-9BBE98BD1BEF}" type="sibTrans" cxnId="{224F3B9C-DBE8-4E3A-BD02-59DC49C278AA}">
      <dgm:prSet/>
      <dgm:spPr/>
      <dgm:t>
        <a:bodyPr/>
        <a:lstStyle/>
        <a:p>
          <a:endParaRPr lang="id-ID"/>
        </a:p>
      </dgm:t>
    </dgm:pt>
    <dgm:pt modelId="{F57C5DA4-4717-4DE6-BC65-8BD3B587F149}" type="pres">
      <dgm:prSet presAssocID="{45A9AE35-85C7-40A6-B8D6-BD6B9DEFA0BE}" presName="linear" presStyleCnt="0">
        <dgm:presLayoutVars>
          <dgm:dir/>
          <dgm:animLvl val="lvl"/>
          <dgm:resizeHandles val="exact"/>
        </dgm:presLayoutVars>
      </dgm:prSet>
      <dgm:spPr/>
    </dgm:pt>
    <dgm:pt modelId="{BE813140-367D-4AAD-8763-F3445BAFCCA0}" type="pres">
      <dgm:prSet presAssocID="{DA62A941-5F9D-4CD3-B5A7-05DE6AF4567A}" presName="parentLin" presStyleCnt="0"/>
      <dgm:spPr/>
    </dgm:pt>
    <dgm:pt modelId="{EBF9F69C-BAC6-4A5D-B04E-9D1E33F43274}" type="pres">
      <dgm:prSet presAssocID="{DA62A941-5F9D-4CD3-B5A7-05DE6AF4567A}" presName="parentLeftMargin" presStyleLbl="node1" presStyleIdx="0" presStyleCnt="3"/>
      <dgm:spPr/>
    </dgm:pt>
    <dgm:pt modelId="{FD28CE5D-AD8C-48D3-B985-BCA0711ECA4A}" type="pres">
      <dgm:prSet presAssocID="{DA62A941-5F9D-4CD3-B5A7-05DE6AF4567A}" presName="parentText" presStyleLbl="node1" presStyleIdx="0" presStyleCnt="3" custScaleX="171697" custLinFactNeighborX="-39548" custLinFactNeighborY="-35168">
        <dgm:presLayoutVars>
          <dgm:chMax val="0"/>
          <dgm:bulletEnabled val="1"/>
        </dgm:presLayoutVars>
      </dgm:prSet>
      <dgm:spPr/>
    </dgm:pt>
    <dgm:pt modelId="{7FA432DB-4FFB-4D92-9011-A7E7D7BD620E}" type="pres">
      <dgm:prSet presAssocID="{DA62A941-5F9D-4CD3-B5A7-05DE6AF4567A}" presName="negativeSpace" presStyleCnt="0"/>
      <dgm:spPr/>
    </dgm:pt>
    <dgm:pt modelId="{81BF2CB5-958C-44A0-BAA0-111582ED47B6}" type="pres">
      <dgm:prSet presAssocID="{DA62A941-5F9D-4CD3-B5A7-05DE6AF4567A}" presName="childText" presStyleLbl="conFgAcc1" presStyleIdx="0" presStyleCnt="3">
        <dgm:presLayoutVars>
          <dgm:bulletEnabled val="1"/>
        </dgm:presLayoutVars>
      </dgm:prSet>
      <dgm:spPr/>
    </dgm:pt>
    <dgm:pt modelId="{92207266-CB7B-44D8-ADA0-18B16F8C5BDB}" type="pres">
      <dgm:prSet presAssocID="{2DA3FD0A-FE78-470B-88D8-A957414A8F7D}" presName="spaceBetweenRectangles" presStyleCnt="0"/>
      <dgm:spPr/>
    </dgm:pt>
    <dgm:pt modelId="{1DFBB23F-C6DF-440B-A188-AF726869C50D}" type="pres">
      <dgm:prSet presAssocID="{FB85B77D-321D-4C91-8956-31DE4EA7D28D}" presName="parentLin" presStyleCnt="0"/>
      <dgm:spPr/>
    </dgm:pt>
    <dgm:pt modelId="{67B55082-7DCB-4434-A990-ACB2F9B40ED9}" type="pres">
      <dgm:prSet presAssocID="{FB85B77D-321D-4C91-8956-31DE4EA7D28D}" presName="parentLeftMargin" presStyleLbl="node1" presStyleIdx="0" presStyleCnt="3"/>
      <dgm:spPr/>
    </dgm:pt>
    <dgm:pt modelId="{F05A8F7B-2269-4DEE-9265-9F961DC42D8F}" type="pres">
      <dgm:prSet presAssocID="{FB85B77D-321D-4C91-8956-31DE4EA7D2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046879-ECFE-4296-B0DC-E9D5D815ECC5}" type="pres">
      <dgm:prSet presAssocID="{FB85B77D-321D-4C91-8956-31DE4EA7D28D}" presName="negativeSpace" presStyleCnt="0"/>
      <dgm:spPr/>
    </dgm:pt>
    <dgm:pt modelId="{E4E2F7C6-4EF3-4F6A-9C68-EACA5FD8CB57}" type="pres">
      <dgm:prSet presAssocID="{FB85B77D-321D-4C91-8956-31DE4EA7D28D}" presName="childText" presStyleLbl="conFgAcc1" presStyleIdx="1" presStyleCnt="3">
        <dgm:presLayoutVars>
          <dgm:bulletEnabled val="1"/>
        </dgm:presLayoutVars>
      </dgm:prSet>
      <dgm:spPr/>
    </dgm:pt>
    <dgm:pt modelId="{28706E9E-384D-40F3-8040-99E3AEFE4A20}" type="pres">
      <dgm:prSet presAssocID="{9A53304C-BE98-42D4-9A5B-C151F2B9F299}" presName="spaceBetweenRectangles" presStyleCnt="0"/>
      <dgm:spPr/>
    </dgm:pt>
    <dgm:pt modelId="{FB801926-F981-4119-8B33-016E4FE7A533}" type="pres">
      <dgm:prSet presAssocID="{C1B6F018-B43D-42FA-83DA-1FB3F76E2B24}" presName="parentLin" presStyleCnt="0"/>
      <dgm:spPr/>
    </dgm:pt>
    <dgm:pt modelId="{F00D6DD2-A162-4782-9261-F8004E0B4EDF}" type="pres">
      <dgm:prSet presAssocID="{C1B6F018-B43D-42FA-83DA-1FB3F76E2B24}" presName="parentLeftMargin" presStyleLbl="node1" presStyleIdx="1" presStyleCnt="3"/>
      <dgm:spPr/>
    </dgm:pt>
    <dgm:pt modelId="{4488292C-1534-4617-8E9D-A07430AE2F63}" type="pres">
      <dgm:prSet presAssocID="{C1B6F018-B43D-42FA-83DA-1FB3F76E2B24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BFA78E5D-69D4-4CB6-B9C8-B74E56C42506}" type="pres">
      <dgm:prSet presAssocID="{C1B6F018-B43D-42FA-83DA-1FB3F76E2B24}" presName="negativeSpace" presStyleCnt="0"/>
      <dgm:spPr/>
    </dgm:pt>
    <dgm:pt modelId="{83A6D5FA-E23B-44FE-9048-5C4802DB7937}" type="pres">
      <dgm:prSet presAssocID="{C1B6F018-B43D-42FA-83DA-1FB3F76E2B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220007-F094-4A94-8697-B22C61DC641A}" type="presOf" srcId="{FB85B77D-321D-4C91-8956-31DE4EA7D28D}" destId="{F05A8F7B-2269-4DEE-9265-9F961DC42D8F}" srcOrd="1" destOrd="0" presId="urn:microsoft.com/office/officeart/2005/8/layout/list1"/>
    <dgm:cxn modelId="{3D96C30D-E04B-4E03-9D03-E7DE7A80B435}" type="presOf" srcId="{C1B6F018-B43D-42FA-83DA-1FB3F76E2B24}" destId="{4488292C-1534-4617-8E9D-A07430AE2F63}" srcOrd="1" destOrd="0" presId="urn:microsoft.com/office/officeart/2005/8/layout/list1"/>
    <dgm:cxn modelId="{9406A80F-8BCE-4670-BF7B-B601D996F718}" type="presOf" srcId="{DA62A941-5F9D-4CD3-B5A7-05DE6AF4567A}" destId="{FD28CE5D-AD8C-48D3-B985-BCA0711ECA4A}" srcOrd="1" destOrd="0" presId="urn:microsoft.com/office/officeart/2005/8/layout/list1"/>
    <dgm:cxn modelId="{500A563F-A5D1-4845-80BA-D6699D53F624}" type="presOf" srcId="{45A9AE35-85C7-40A6-B8D6-BD6B9DEFA0BE}" destId="{F57C5DA4-4717-4DE6-BC65-8BD3B587F149}" srcOrd="0" destOrd="0" presId="urn:microsoft.com/office/officeart/2005/8/layout/list1"/>
    <dgm:cxn modelId="{CBD19B43-AB41-4B03-9348-0CF402CE7538}" type="presOf" srcId="{FB85B77D-321D-4C91-8956-31DE4EA7D28D}" destId="{67B55082-7DCB-4434-A990-ACB2F9B40ED9}" srcOrd="0" destOrd="0" presId="urn:microsoft.com/office/officeart/2005/8/layout/list1"/>
    <dgm:cxn modelId="{09006776-A2F7-4FFD-98F9-F2CA9E6646EA}" type="presOf" srcId="{C1B6F018-B43D-42FA-83DA-1FB3F76E2B24}" destId="{F00D6DD2-A162-4782-9261-F8004E0B4EDF}" srcOrd="0" destOrd="0" presId="urn:microsoft.com/office/officeart/2005/8/layout/list1"/>
    <dgm:cxn modelId="{94842C9A-3F3D-4D3B-907C-061ACC2A6A1B}" srcId="{45A9AE35-85C7-40A6-B8D6-BD6B9DEFA0BE}" destId="{FB85B77D-321D-4C91-8956-31DE4EA7D28D}" srcOrd="1" destOrd="0" parTransId="{87BB629D-6CD0-46CD-8BB3-159041BA353B}" sibTransId="{9A53304C-BE98-42D4-9A5B-C151F2B9F299}"/>
    <dgm:cxn modelId="{224F3B9C-DBE8-4E3A-BD02-59DC49C278AA}" srcId="{45A9AE35-85C7-40A6-B8D6-BD6B9DEFA0BE}" destId="{C1B6F018-B43D-42FA-83DA-1FB3F76E2B24}" srcOrd="2" destOrd="0" parTransId="{2131E7E7-5318-4058-B76E-DB936EB2F80C}" sibTransId="{FF037735-F9F7-4582-A915-9BBE98BD1BEF}"/>
    <dgm:cxn modelId="{8811E2A5-B5B9-426A-9701-68A8B5B3C9FC}" type="presOf" srcId="{DA62A941-5F9D-4CD3-B5A7-05DE6AF4567A}" destId="{EBF9F69C-BAC6-4A5D-B04E-9D1E33F43274}" srcOrd="0" destOrd="0" presId="urn:microsoft.com/office/officeart/2005/8/layout/list1"/>
    <dgm:cxn modelId="{454456CD-4C8E-415F-81E2-9CFEF4F61E1B}" srcId="{45A9AE35-85C7-40A6-B8D6-BD6B9DEFA0BE}" destId="{DA62A941-5F9D-4CD3-B5A7-05DE6AF4567A}" srcOrd="0" destOrd="0" parTransId="{50BB8C81-71BA-4151-B3A0-6D12B8DA5018}" sibTransId="{2DA3FD0A-FE78-470B-88D8-A957414A8F7D}"/>
    <dgm:cxn modelId="{7D3039E7-D43D-4393-9488-E70DF1F60197}" type="presParOf" srcId="{F57C5DA4-4717-4DE6-BC65-8BD3B587F149}" destId="{BE813140-367D-4AAD-8763-F3445BAFCCA0}" srcOrd="0" destOrd="0" presId="urn:microsoft.com/office/officeart/2005/8/layout/list1"/>
    <dgm:cxn modelId="{DD6BD311-9203-4E23-8F7F-4373D7D52B2A}" type="presParOf" srcId="{BE813140-367D-4AAD-8763-F3445BAFCCA0}" destId="{EBF9F69C-BAC6-4A5D-B04E-9D1E33F43274}" srcOrd="0" destOrd="0" presId="urn:microsoft.com/office/officeart/2005/8/layout/list1"/>
    <dgm:cxn modelId="{FCC719D4-6B59-4DA4-A8A2-835E43E7059B}" type="presParOf" srcId="{BE813140-367D-4AAD-8763-F3445BAFCCA0}" destId="{FD28CE5D-AD8C-48D3-B985-BCA0711ECA4A}" srcOrd="1" destOrd="0" presId="urn:microsoft.com/office/officeart/2005/8/layout/list1"/>
    <dgm:cxn modelId="{AD65DA7B-EE40-4659-BFBA-95E06CBB1B62}" type="presParOf" srcId="{F57C5DA4-4717-4DE6-BC65-8BD3B587F149}" destId="{7FA432DB-4FFB-4D92-9011-A7E7D7BD620E}" srcOrd="1" destOrd="0" presId="urn:microsoft.com/office/officeart/2005/8/layout/list1"/>
    <dgm:cxn modelId="{5C5500D1-CE8F-444D-A78E-E2C779FAB1CC}" type="presParOf" srcId="{F57C5DA4-4717-4DE6-BC65-8BD3B587F149}" destId="{81BF2CB5-958C-44A0-BAA0-111582ED47B6}" srcOrd="2" destOrd="0" presId="urn:microsoft.com/office/officeart/2005/8/layout/list1"/>
    <dgm:cxn modelId="{8310E88E-BE04-4E36-80EF-1337E3DFA345}" type="presParOf" srcId="{F57C5DA4-4717-4DE6-BC65-8BD3B587F149}" destId="{92207266-CB7B-44D8-ADA0-18B16F8C5BDB}" srcOrd="3" destOrd="0" presId="urn:microsoft.com/office/officeart/2005/8/layout/list1"/>
    <dgm:cxn modelId="{BE1C7D5F-E500-4CAC-A38B-3881F48F2F29}" type="presParOf" srcId="{F57C5DA4-4717-4DE6-BC65-8BD3B587F149}" destId="{1DFBB23F-C6DF-440B-A188-AF726869C50D}" srcOrd="4" destOrd="0" presId="urn:microsoft.com/office/officeart/2005/8/layout/list1"/>
    <dgm:cxn modelId="{C90B7DB2-59B4-4E3A-903E-CCDF8729CA02}" type="presParOf" srcId="{1DFBB23F-C6DF-440B-A188-AF726869C50D}" destId="{67B55082-7DCB-4434-A990-ACB2F9B40ED9}" srcOrd="0" destOrd="0" presId="urn:microsoft.com/office/officeart/2005/8/layout/list1"/>
    <dgm:cxn modelId="{F47BCFA0-E1CE-4379-BE24-7856149F21CC}" type="presParOf" srcId="{1DFBB23F-C6DF-440B-A188-AF726869C50D}" destId="{F05A8F7B-2269-4DEE-9265-9F961DC42D8F}" srcOrd="1" destOrd="0" presId="urn:microsoft.com/office/officeart/2005/8/layout/list1"/>
    <dgm:cxn modelId="{13911E6F-0F14-4891-8960-493455A83FC6}" type="presParOf" srcId="{F57C5DA4-4717-4DE6-BC65-8BD3B587F149}" destId="{99046879-ECFE-4296-B0DC-E9D5D815ECC5}" srcOrd="5" destOrd="0" presId="urn:microsoft.com/office/officeart/2005/8/layout/list1"/>
    <dgm:cxn modelId="{5B8AF4BE-147B-4952-9637-0D2ADDDCAB2D}" type="presParOf" srcId="{F57C5DA4-4717-4DE6-BC65-8BD3B587F149}" destId="{E4E2F7C6-4EF3-4F6A-9C68-EACA5FD8CB57}" srcOrd="6" destOrd="0" presId="urn:microsoft.com/office/officeart/2005/8/layout/list1"/>
    <dgm:cxn modelId="{CA7133DF-7CF2-486A-939C-F7CFF9A7DF4B}" type="presParOf" srcId="{F57C5DA4-4717-4DE6-BC65-8BD3B587F149}" destId="{28706E9E-384D-40F3-8040-99E3AEFE4A20}" srcOrd="7" destOrd="0" presId="urn:microsoft.com/office/officeart/2005/8/layout/list1"/>
    <dgm:cxn modelId="{01B8288E-CE37-4F07-92D1-D71AEFEB3102}" type="presParOf" srcId="{F57C5DA4-4717-4DE6-BC65-8BD3B587F149}" destId="{FB801926-F981-4119-8B33-016E4FE7A533}" srcOrd="8" destOrd="0" presId="urn:microsoft.com/office/officeart/2005/8/layout/list1"/>
    <dgm:cxn modelId="{DAAC798B-3819-457D-9641-B8E75ECF5DB0}" type="presParOf" srcId="{FB801926-F981-4119-8B33-016E4FE7A533}" destId="{F00D6DD2-A162-4782-9261-F8004E0B4EDF}" srcOrd="0" destOrd="0" presId="urn:microsoft.com/office/officeart/2005/8/layout/list1"/>
    <dgm:cxn modelId="{B6987572-543C-4C7E-B7B1-E7762A3599FA}" type="presParOf" srcId="{FB801926-F981-4119-8B33-016E4FE7A533}" destId="{4488292C-1534-4617-8E9D-A07430AE2F63}" srcOrd="1" destOrd="0" presId="urn:microsoft.com/office/officeart/2005/8/layout/list1"/>
    <dgm:cxn modelId="{BE23D87D-FDB4-4EC7-AD34-4D78645BBB1B}" type="presParOf" srcId="{F57C5DA4-4717-4DE6-BC65-8BD3B587F149}" destId="{BFA78E5D-69D4-4CB6-B9C8-B74E56C42506}" srcOrd="9" destOrd="0" presId="urn:microsoft.com/office/officeart/2005/8/layout/list1"/>
    <dgm:cxn modelId="{C9D68F83-74D6-4888-A234-7F4C1E73FF6F}" type="presParOf" srcId="{F57C5DA4-4717-4DE6-BC65-8BD3B587F149}" destId="{83A6D5FA-E23B-44FE-9048-5C4802DB79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2CB5-958C-44A0-BAA0-111582ED47B6}">
      <dsp:nvSpPr>
        <dsp:cNvPr id="0" name=""/>
        <dsp:cNvSpPr/>
      </dsp:nvSpPr>
      <dsp:spPr>
        <a:xfrm>
          <a:off x="0" y="494756"/>
          <a:ext cx="1082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8CE5D-AD8C-48D3-B985-BCA0711ECA4A}">
      <dsp:nvSpPr>
        <dsp:cNvPr id="0" name=""/>
        <dsp:cNvSpPr/>
      </dsp:nvSpPr>
      <dsp:spPr>
        <a:xfrm>
          <a:off x="260943" y="0"/>
          <a:ext cx="10375909" cy="885600"/>
        </a:xfrm>
        <a:prstGeom prst="roundRect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Apakah perdarahan yang terjadi mengancam jiwa akibat kehilangan sejumlah darah?</a:t>
          </a:r>
        </a:p>
      </dsp:txBody>
      <dsp:txXfrm>
        <a:off x="304174" y="43231"/>
        <a:ext cx="10289447" cy="799138"/>
      </dsp:txXfrm>
    </dsp:sp>
    <dsp:sp modelId="{E4E2F7C6-4EF3-4F6A-9C68-EACA5FD8CB57}">
      <dsp:nvSpPr>
        <dsp:cNvPr id="0" name=""/>
        <dsp:cNvSpPr/>
      </dsp:nvSpPr>
      <dsp:spPr>
        <a:xfrm>
          <a:off x="0" y="1855556"/>
          <a:ext cx="1082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A8F7B-2269-4DEE-9265-9F961DC42D8F}">
      <dsp:nvSpPr>
        <dsp:cNvPr id="0" name=""/>
        <dsp:cNvSpPr/>
      </dsp:nvSpPr>
      <dsp:spPr>
        <a:xfrm>
          <a:off x="541020" y="1412756"/>
          <a:ext cx="7574280" cy="885600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Apakah perdarahan masih terjadi?</a:t>
          </a:r>
          <a:endParaRPr lang="id-ID" sz="30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4251" y="1455987"/>
        <a:ext cx="7487818" cy="799138"/>
      </dsp:txXfrm>
    </dsp:sp>
    <dsp:sp modelId="{83A6D5FA-E23B-44FE-9048-5C4802DB7937}">
      <dsp:nvSpPr>
        <dsp:cNvPr id="0" name=""/>
        <dsp:cNvSpPr/>
      </dsp:nvSpPr>
      <dsp:spPr>
        <a:xfrm>
          <a:off x="0" y="3216356"/>
          <a:ext cx="1082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8292C-1534-4617-8E9D-A07430AE2F63}">
      <dsp:nvSpPr>
        <dsp:cNvPr id="0" name=""/>
        <dsp:cNvSpPr/>
      </dsp:nvSpPr>
      <dsp:spPr>
        <a:xfrm>
          <a:off x="515131" y="2773556"/>
          <a:ext cx="10302616" cy="8856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Apakah asal perdarahan dari saluran cerna</a:t>
          </a:r>
          <a:endParaRPr lang="id-ID" sz="3000" b="1" kern="1200" dirty="0"/>
        </a:p>
      </dsp:txBody>
      <dsp:txXfrm>
        <a:off x="558362" y="2816787"/>
        <a:ext cx="1021615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8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18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9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6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3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9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1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1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9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4854-7502-4272-BACD-3CBA1906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827903"/>
            <a:ext cx="11327026" cy="1521941"/>
          </a:xfrm>
        </p:spPr>
        <p:txBody>
          <a:bodyPr>
            <a:normAutofit/>
          </a:bodyPr>
          <a:lstStyle/>
          <a:p>
            <a:r>
              <a:rPr lang="id-ID" sz="4800" b="1" dirty="0"/>
              <a:t>Perdarahan Saluran Cerna Anak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5A12-65A3-43C9-9CF6-7E0E5556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01" y="3429000"/>
            <a:ext cx="6876064" cy="2191837"/>
          </a:xfrm>
        </p:spPr>
        <p:txBody>
          <a:bodyPr/>
          <a:lstStyle/>
          <a:p>
            <a:r>
              <a:rPr lang="id-ID" sz="4400" b="1" dirty="0"/>
              <a:t>Lenny Syntia Dewi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Dies Natalis FK ULM XXVIII</a:t>
            </a:r>
          </a:p>
        </p:txBody>
      </p:sp>
      <p:pic>
        <p:nvPicPr>
          <p:cNvPr id="3076" name="Picture 4" descr="Gambar terkait">
            <a:extLst>
              <a:ext uri="{FF2B5EF4-FFF2-40B4-BE49-F238E27FC236}">
                <a16:creationId xmlns:a16="http://schemas.microsoft.com/office/drawing/2014/main" id="{744271C0-1C56-4999-AF3E-BBDDD300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8" y="2162947"/>
            <a:ext cx="305070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1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279C-D613-42CB-BA64-DDDE1DA7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80768"/>
            <a:ext cx="10353762" cy="5210432"/>
          </a:xfrm>
        </p:spPr>
        <p:txBody>
          <a:bodyPr>
            <a:normAutofit/>
          </a:bodyPr>
          <a:lstStyle/>
          <a:p>
            <a:r>
              <a:rPr lang="id-ID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Kepala, mata, telinga, hidung, tenggorokan</a:t>
            </a:r>
            <a:endParaRPr lang="id-ID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65820-3D3E-4B9B-BD63-3715503E6378}"/>
              </a:ext>
            </a:extLst>
          </p:cNvPr>
          <p:cNvSpPr/>
          <p:nvPr/>
        </p:nvSpPr>
        <p:spPr>
          <a:xfrm>
            <a:off x="903147" y="2217746"/>
            <a:ext cx="5402216" cy="2813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Nasopharyngeal injection</a:t>
            </a:r>
            <a:endParaRPr lang="id-ID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Oozing</a:t>
            </a:r>
            <a:endParaRPr lang="id-ID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Pembesaran tonsil dengan perdarahan</a:t>
            </a:r>
            <a:endParaRPr lang="id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desugy.files.wordpress.com/2010/04/epistaxis1.jpg">
            <a:extLst>
              <a:ext uri="{FF2B5EF4-FFF2-40B4-BE49-F238E27FC236}">
                <a16:creationId xmlns:a16="http://schemas.microsoft.com/office/drawing/2014/main" id="{45E6B757-A184-4F68-8A5C-B8664090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79" y="2304491"/>
            <a:ext cx="4261826" cy="31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2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C0F3BC-ABE4-4A90-9D92-9BBB27585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55148"/>
              </p:ext>
            </p:extLst>
          </p:nvPr>
        </p:nvGraphicFramePr>
        <p:xfrm>
          <a:off x="1025611" y="1239243"/>
          <a:ext cx="5671751" cy="3009297"/>
        </p:xfrm>
        <a:graphic>
          <a:graphicData uri="http://schemas.openxmlformats.org/drawingml/2006/table">
            <a:tbl>
              <a:tblPr firstRow="1" firstCol="1" bandRow="1"/>
              <a:tblGrid>
                <a:gridCol w="5671751">
                  <a:extLst>
                    <a:ext uri="{9D8B030D-6E8A-4147-A177-3AD203B41FA5}">
                      <a16:colId xmlns:a16="http://schemas.microsoft.com/office/drawing/2014/main" val="1678606384"/>
                    </a:ext>
                  </a:extLst>
                </a:gridCol>
              </a:tblGrid>
              <a:tr h="3009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KARDIOVASKULAR</a:t>
                      </a:r>
                      <a:r>
                        <a:rPr lang="id-ID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Frekuensi denyut jantung dan tekanan nadi (diperiksa sat berbaring, duduk , berdiri)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Tekanan darah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Irama gallop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Pengisian kapiler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740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5E0DA6-5FC5-4A40-928C-B302E0EA32E6}"/>
              </a:ext>
            </a:extLst>
          </p:cNvPr>
          <p:cNvSpPr txBox="1"/>
          <p:nvPr/>
        </p:nvSpPr>
        <p:spPr>
          <a:xfrm>
            <a:off x="7533502" y="3273049"/>
            <a:ext cx="3632887" cy="163121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d-ID" sz="3600" b="1" dirty="0"/>
              <a:t>ABDOMEN   </a:t>
            </a:r>
          </a:p>
          <a:p>
            <a:r>
              <a:rPr lang="id-ID" sz="3200" dirty="0"/>
              <a:t>.Nyeri tekan dan organomegali</a:t>
            </a:r>
          </a:p>
        </p:txBody>
      </p:sp>
    </p:spTree>
    <p:extLst>
      <p:ext uri="{BB962C8B-B14F-4D97-AF65-F5344CB8AC3E}">
        <p14:creationId xmlns:p14="http://schemas.microsoft.com/office/powerpoint/2010/main" val="9940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C593-A8EF-4BF6-B7B1-C5849D93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Perineum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8B2A-81FA-4B8E-9735-9F8FC7A7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Fisura</a:t>
            </a:r>
            <a:endParaRPr lang="id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Fistula</a:t>
            </a:r>
            <a:endParaRPr lang="id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Ruam</a:t>
            </a:r>
            <a:endParaRPr lang="id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Indurasi</a:t>
            </a:r>
            <a:endParaRPr lang="id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Hemoroid eksterna atau lesi vaskular</a:t>
            </a:r>
            <a:endParaRPr lang="id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sz="2800" b="1" dirty="0"/>
          </a:p>
        </p:txBody>
      </p:sp>
      <p:pic>
        <p:nvPicPr>
          <p:cNvPr id="5124" name="Picture 4" descr="Hasil gambar untuk hemoroid eksterna">
            <a:extLst>
              <a:ext uri="{FF2B5EF4-FFF2-40B4-BE49-F238E27FC236}">
                <a16:creationId xmlns:a16="http://schemas.microsoft.com/office/drawing/2014/main" id="{5167D408-F106-46D4-80D2-26D5C778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69" y="2051223"/>
            <a:ext cx="4542396" cy="40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2BC7-8576-40C1-A417-4AB1D1DC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Rektum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87177E-B19D-4327-9A68-177461156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46937"/>
              </p:ext>
            </p:extLst>
          </p:nvPr>
        </p:nvGraphicFramePr>
        <p:xfrm>
          <a:off x="1248032" y="2326442"/>
          <a:ext cx="4497861" cy="1550210"/>
        </p:xfrm>
        <a:graphic>
          <a:graphicData uri="http://schemas.openxmlformats.org/drawingml/2006/table">
            <a:tbl>
              <a:tblPr firstRow="1" firstCol="1" bandRow="1"/>
              <a:tblGrid>
                <a:gridCol w="4497861">
                  <a:extLst>
                    <a:ext uri="{9D8B030D-6E8A-4147-A177-3AD203B41FA5}">
                      <a16:colId xmlns:a16="http://schemas.microsoft.com/office/drawing/2014/main" val="2127510688"/>
                    </a:ext>
                  </a:extLst>
                </a:gridCol>
              </a:tblGrid>
              <a:tr h="1550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Darah segar (hematochezia)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Melena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Nyeri tekan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124797"/>
                  </a:ext>
                </a:extLst>
              </a:tr>
            </a:tbl>
          </a:graphicData>
        </a:graphic>
      </p:graphicFrame>
      <p:pic>
        <p:nvPicPr>
          <p:cNvPr id="6148" name="Picture 4" descr="Hasil gambar untuk hematochezia">
            <a:extLst>
              <a:ext uri="{FF2B5EF4-FFF2-40B4-BE49-F238E27FC236}">
                <a16:creationId xmlns:a16="http://schemas.microsoft.com/office/drawing/2014/main" id="{6FC15FE8-B3E2-46EC-9F7C-438712D0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93" y="1346886"/>
            <a:ext cx="2912589" cy="41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hematochezia">
            <a:extLst>
              <a:ext uri="{FF2B5EF4-FFF2-40B4-BE49-F238E27FC236}">
                <a16:creationId xmlns:a16="http://schemas.microsoft.com/office/drawing/2014/main" id="{75CB6529-89D9-4610-9F84-5F8F0916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66" y="3372621"/>
            <a:ext cx="2847975" cy="28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5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4637-592D-4F58-902F-80DF9DE5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2879123"/>
            <a:ext cx="11061357" cy="18040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770755" algn="l"/>
              </a:tabLst>
            </a:pPr>
            <a:r>
              <a:rPr lang="id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 </a:t>
            </a:r>
            <a:r>
              <a:rPr lang="id-ID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etiologi</a:t>
            </a:r>
            <a:r>
              <a:rPr lang="id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faktor yang mendasari?</a:t>
            </a:r>
            <a:br>
              <a:rPr lang="id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61348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96A5-A8C4-4187-98E4-353C8720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Bayi baru lahir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F89F23-DFAE-449D-8A5F-46C62BBEC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83295"/>
              </p:ext>
            </p:extLst>
          </p:nvPr>
        </p:nvGraphicFramePr>
        <p:xfrm>
          <a:off x="1427892" y="2057401"/>
          <a:ext cx="9336216" cy="433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887">
                  <a:extLst>
                    <a:ext uri="{9D8B030D-6E8A-4147-A177-3AD203B41FA5}">
                      <a16:colId xmlns:a16="http://schemas.microsoft.com/office/drawing/2014/main" val="1716266491"/>
                    </a:ext>
                  </a:extLst>
                </a:gridCol>
                <a:gridCol w="4716329">
                  <a:extLst>
                    <a:ext uri="{9D8B030D-6E8A-4147-A177-3AD203B41FA5}">
                      <a16:colId xmlns:a16="http://schemas.microsoft.com/office/drawing/2014/main" val="2118787187"/>
                    </a:ext>
                  </a:extLst>
                </a:gridCol>
              </a:tblGrid>
              <a:tr h="331783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25220994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id-ID" sz="2800" b="1" dirty="0"/>
                        <a:t>Perdarahan saluran cerna atas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Perdarahan saluran cerna bawah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852691437"/>
                  </a:ext>
                </a:extLst>
              </a:tr>
              <a:tr h="157941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Tertelan darah ibu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Faktor pembekuan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Esofagitis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Gastritis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Duodenitis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Malformasi vaskular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Tertelan darah ibu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Koagulopati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NEC (Necrotizing EnteroColitis)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Enterocolitis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Volvulus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d-ID" sz="2800" b="1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7173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38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BC3D79-102F-44BD-88B0-C75DBB8B9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3894"/>
              </p:ext>
            </p:extLst>
          </p:nvPr>
        </p:nvGraphicFramePr>
        <p:xfrm>
          <a:off x="1226184" y="1878227"/>
          <a:ext cx="973963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793">
                  <a:extLst>
                    <a:ext uri="{9D8B030D-6E8A-4147-A177-3AD203B41FA5}">
                      <a16:colId xmlns:a16="http://schemas.microsoft.com/office/drawing/2014/main" val="443511989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24827074"/>
                    </a:ext>
                  </a:extLst>
                </a:gridCol>
              </a:tblGrid>
              <a:tr h="279194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8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b="1" dirty="0"/>
                        <a:t>Perdarahan saluran cerna bagian 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Perdarahan saluran cerna bagian bawah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2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b="1" dirty="0"/>
                        <a:t>- Esofagitis</a:t>
                      </a:r>
                    </a:p>
                    <a:p>
                      <a:r>
                        <a:rPr lang="id-ID" sz="2800" b="1" dirty="0"/>
                        <a:t>- Gastritis</a:t>
                      </a:r>
                    </a:p>
                    <a:p>
                      <a:r>
                        <a:rPr lang="id-ID" sz="2800" b="1" dirty="0"/>
                        <a:t>- Ulkus akut</a:t>
                      </a:r>
                    </a:p>
                    <a:p>
                      <a:r>
                        <a:rPr lang="id-ID" sz="2800" b="1" dirty="0"/>
                        <a:t>- Sindrom Mallory-weiss</a:t>
                      </a:r>
                    </a:p>
                    <a:p>
                      <a:r>
                        <a:rPr lang="id-ID" sz="2800" b="1" dirty="0"/>
                        <a:t>- Varises</a:t>
                      </a:r>
                    </a:p>
                    <a:p>
                      <a:r>
                        <a:rPr lang="id-ID" sz="2800" b="1" dirty="0"/>
                        <a:t>- Vaskuler abnormal</a:t>
                      </a:r>
                    </a:p>
                    <a:p>
                      <a:r>
                        <a:rPr lang="id-ID" sz="2800" b="1" dirty="0"/>
                        <a:t>- Duplikasi saluran cerna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Fisura ani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Kolitis infektif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Kelainan pembuluh darah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Kolitis alergik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800" b="1" dirty="0"/>
                        <a:t>Divertikel Meckel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824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DD0A8E-9607-4A10-BD64-8FA801EB939D}"/>
              </a:ext>
            </a:extLst>
          </p:cNvPr>
          <p:cNvSpPr txBox="1"/>
          <p:nvPr/>
        </p:nvSpPr>
        <p:spPr>
          <a:xfrm>
            <a:off x="5918886" y="1037968"/>
            <a:ext cx="496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Umur 1 bulan sd 2 tahun</a:t>
            </a:r>
          </a:p>
        </p:txBody>
      </p:sp>
    </p:spTree>
    <p:extLst>
      <p:ext uri="{BB962C8B-B14F-4D97-AF65-F5344CB8AC3E}">
        <p14:creationId xmlns:p14="http://schemas.microsoft.com/office/powerpoint/2010/main" val="39675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CE75-84C5-468C-BB20-90DCB681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Umur 2  - 16 tahun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4A7D0E-9CE5-4D00-9682-C231EFD74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222945"/>
              </p:ext>
            </p:extLst>
          </p:nvPr>
        </p:nvGraphicFramePr>
        <p:xfrm>
          <a:off x="1013255" y="2150076"/>
          <a:ext cx="1035367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3291900758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459386013"/>
                    </a:ext>
                  </a:extLst>
                </a:gridCol>
              </a:tblGrid>
              <a:tr h="209172">
                <a:tc>
                  <a:txBody>
                    <a:bodyPr/>
                    <a:lstStyle/>
                    <a:p>
                      <a:r>
                        <a:rPr lang="id-ID" dirty="0"/>
                        <a:t>Perdarahan Saluran Cerna 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Perdarahan saluran cerna bawah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Esofagitis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Gastritis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Ulkus akut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Sindrom Mallory-Weiss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Varises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Vaskular abnormal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Duplikasi saluran cerna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d-ID" sz="2400" b="1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Fisura ani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Kolitis infektif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Kelainan pembuluh darah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Polip/poliposis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d-ID" sz="2400" b="1" dirty="0"/>
                        <a:t>IBD (Inflamatory Bowel Disease)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5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0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6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7539-5F94-4775-89E8-16E85CE0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87" y="455454"/>
            <a:ext cx="8610600" cy="1293028"/>
          </a:xfrm>
        </p:spPr>
        <p:txBody>
          <a:bodyPr/>
          <a:lstStyle/>
          <a:p>
            <a:pPr algn="l"/>
            <a:r>
              <a:rPr lang="id-ID" b="1" dirty="0"/>
              <a:t>PEMERIKSAAN PENUNJANG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1CE1-B41A-460C-A862-EC534BE2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3449"/>
            <a:ext cx="10820400" cy="4868561"/>
          </a:xfrm>
        </p:spPr>
        <p:txBody>
          <a:bodyPr>
            <a:normAutofit fontScale="85000" lnSpcReduction="20000"/>
          </a:bodyPr>
          <a:lstStyle/>
          <a:p>
            <a:r>
              <a:rPr lang="id-ID" sz="2800" b="1" dirty="0"/>
              <a:t>1. Foto polos abdomen</a:t>
            </a:r>
          </a:p>
          <a:p>
            <a:r>
              <a:rPr lang="id-ID" sz="2800" b="1" dirty="0"/>
              <a:t>2. USG</a:t>
            </a:r>
          </a:p>
          <a:p>
            <a:r>
              <a:rPr lang="id-ID" sz="2800" b="1" dirty="0"/>
              <a:t>3. CT Scan</a:t>
            </a:r>
          </a:p>
          <a:p>
            <a:r>
              <a:rPr lang="id-ID" sz="2800" b="1" dirty="0"/>
              <a:t>4. MRI</a:t>
            </a:r>
          </a:p>
          <a:p>
            <a:r>
              <a:rPr lang="id-ID" sz="2800" b="1" dirty="0"/>
              <a:t>5. Endoskopi  ... Diagnostik dan sarana terapi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Pemeriksaan endoskopi yang dilakukan dalam 24 jam awal dapat mendeteksi 82% sumber perdarahan saluran cerna atas, dibandingkan dengan pemeriksaan di atas 72 jam (48%)</a:t>
            </a:r>
            <a:r>
              <a:rPr lang="id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Minimal perdarahan saluran cerna bawah sebanyak 500mL yang dapat dideteksi oleh teknik tersebut.</a:t>
            </a:r>
            <a:endParaRPr lang="id-ID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id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38258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C2D1-D4C6-4C3C-8D0A-70535FC0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Tata laksana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21F3-2355-45CD-8924-EECF7389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Suportif </a:t>
            </a:r>
            <a:endParaRPr lang="id-ID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Stabilisasi hemodinamik dengan resusitasi cairan intravena kristaloid (</a:t>
            </a:r>
            <a:r>
              <a:rPr lang="id-ID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 / NS)</a:t>
            </a:r>
            <a:endParaRPr lang="id-ID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perdarahan masif diberi transfusi darah </a:t>
            </a:r>
            <a:r>
              <a:rPr lang="id-ID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(Whole blood, PRC</a:t>
            </a:r>
            <a:r>
              <a:rPr lang="id-ID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untuk memperbaiki  oxygen-carrying capacity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Koreksi trombositopeni , koagulopati dan gangguan elektrolit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Cegah coma hepaticum bisa berikan laktulosa dan antibiotic non absorable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813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3B7F-4CEF-47C4-9B47-721ABBDD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44" y="852618"/>
            <a:ext cx="7094988" cy="1123092"/>
          </a:xfrm>
        </p:spPr>
        <p:txBody>
          <a:bodyPr/>
          <a:lstStyle/>
          <a:p>
            <a:pPr algn="l"/>
            <a:r>
              <a:rPr lang="id-ID" b="1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0559-17C5-4335-8FE6-76AD543C5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4" y="1975710"/>
            <a:ext cx="6857999" cy="4400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d-ID" b="1" dirty="0"/>
              <a:t>Kecemasan pada orang tua. </a:t>
            </a:r>
          </a:p>
          <a:p>
            <a:pPr>
              <a:lnSpc>
                <a:spcPct val="100000"/>
              </a:lnSpc>
            </a:pPr>
            <a:r>
              <a:rPr lang="id-ID" b="1" dirty="0"/>
              <a:t>sepanjang saluran cerna. </a:t>
            </a:r>
          </a:p>
          <a:p>
            <a:pPr>
              <a:lnSpc>
                <a:spcPct val="100000"/>
              </a:lnSpc>
            </a:pPr>
            <a:r>
              <a:rPr lang="id-ID" b="1" i="1" dirty="0"/>
              <a:t>Nationwide Emergency Department</a:t>
            </a:r>
            <a:r>
              <a:rPr lang="id-ID" b="1" dirty="0"/>
              <a:t> tahun 2006 - 2011, 450.000   Insiden terbanyak adalah anak berusia 11-15 (50,8%) tahun dan anak perempuan lebih banyak daripada laki-laki (54,5% vs 45,5%). </a:t>
            </a:r>
          </a:p>
          <a:p>
            <a:pPr>
              <a:lnSpc>
                <a:spcPct val="100000"/>
              </a:lnSpc>
            </a:pPr>
            <a:r>
              <a:rPr lang="id-ID" b="1" dirty="0"/>
              <a:t> Mortalitas dari perdarahan saluran cerna atas pada anak 4,8%,  sedangkan saluran cerna bawah 0,6%.</a:t>
            </a:r>
            <a:r>
              <a:rPr lang="id-ID" b="1" baseline="30000" dirty="0"/>
              <a:t>1</a:t>
            </a:r>
            <a:endParaRPr lang="id-ID" b="1" dirty="0"/>
          </a:p>
          <a:p>
            <a:endParaRPr lang="id-ID" dirty="0"/>
          </a:p>
        </p:txBody>
      </p:sp>
      <p:pic>
        <p:nvPicPr>
          <p:cNvPr id="2050" name="Picture 2" descr="Hasil gambar untuk saluran pencernaan">
            <a:extLst>
              <a:ext uri="{FF2B5EF4-FFF2-40B4-BE49-F238E27FC236}">
                <a16:creationId xmlns:a16="http://schemas.microsoft.com/office/drawing/2014/main" id="{959CDF44-9CF2-412D-AC19-3C460AC2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82" y="617837"/>
            <a:ext cx="3365415" cy="59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74F706-33AC-4EC5-849F-0D9CCB4E1E7F}"/>
              </a:ext>
            </a:extLst>
          </p:cNvPr>
          <p:cNvSpPr/>
          <p:nvPr/>
        </p:nvSpPr>
        <p:spPr>
          <a:xfrm>
            <a:off x="7808376" y="2120728"/>
            <a:ext cx="1001992" cy="66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A2BD9-6520-46A2-A466-2F7A27BC9596}"/>
              </a:ext>
            </a:extLst>
          </p:cNvPr>
          <p:cNvSpPr/>
          <p:nvPr/>
        </p:nvSpPr>
        <p:spPr>
          <a:xfrm>
            <a:off x="7905041" y="4863412"/>
            <a:ext cx="1001992" cy="114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E18F1-68F3-48B5-B91A-EB99FFD56E20}"/>
              </a:ext>
            </a:extLst>
          </p:cNvPr>
          <p:cNvSpPr txBox="1"/>
          <p:nvPr/>
        </p:nvSpPr>
        <p:spPr>
          <a:xfrm>
            <a:off x="7951312" y="2285999"/>
            <a:ext cx="85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20 %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9EE7-C0E7-4B24-BD2C-DDE1D264FD38}"/>
              </a:ext>
            </a:extLst>
          </p:cNvPr>
          <p:cNvSpPr txBox="1"/>
          <p:nvPr/>
        </p:nvSpPr>
        <p:spPr>
          <a:xfrm flipH="1">
            <a:off x="7997030" y="5325762"/>
            <a:ext cx="72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27756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1B077-00B2-40C6-973C-026BFC0B0CDA}"/>
              </a:ext>
            </a:extLst>
          </p:cNvPr>
          <p:cNvSpPr/>
          <p:nvPr/>
        </p:nvSpPr>
        <p:spPr>
          <a:xfrm>
            <a:off x="1185778" y="1396314"/>
            <a:ext cx="9923417" cy="5239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DCAB2-742C-440B-821B-9A86B3BD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475829"/>
            <a:ext cx="9354537" cy="1280890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/>
              <a:t>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5BDB-F5E4-4C95-BBF6-EA7E5FA9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736" y="2842054"/>
            <a:ext cx="9020432" cy="306916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d-ID" b="1" dirty="0">
                <a:solidFill>
                  <a:schemeClr val="bg1"/>
                </a:solidFill>
              </a:rPr>
              <a:t>Umumnya jarang terjadi</a:t>
            </a:r>
          </a:p>
          <a:p>
            <a:pPr algn="just">
              <a:buFontTx/>
              <a:buChar char="-"/>
            </a:pPr>
            <a:r>
              <a:rPr lang="id-ID" b="1" dirty="0">
                <a:solidFill>
                  <a:schemeClr val="bg1"/>
                </a:solidFill>
              </a:rPr>
              <a:t>Akut akibat hilangnya sejumlah darah dan kadang dapat menyebabkan gangguan hemodinamik. </a:t>
            </a:r>
          </a:p>
          <a:p>
            <a:pPr algn="just">
              <a:buFontTx/>
              <a:buChar char="-"/>
            </a:pPr>
            <a:r>
              <a:rPr lang="id-ID" b="1" dirty="0">
                <a:solidFill>
                  <a:schemeClr val="bg1"/>
                </a:solidFill>
              </a:rPr>
              <a:t>Dengan diagnosis yang  akurat maka etiologi yang menyebabkan perdarahan saluran cerna anak dapat ditentukan sehingga dapat memberikan tatalaksana yang tepat.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592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Power Point Terbaik Animasi Bergerak  Lucu Buat Power Point From Lucu Terima Kasih">
            <a:extLst>
              <a:ext uri="{FF2B5EF4-FFF2-40B4-BE49-F238E27FC236}">
                <a16:creationId xmlns:a16="http://schemas.microsoft.com/office/drawing/2014/main" id="{C3C09A4C-C16B-482B-979F-5B31D1AD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8C48-592D-426D-831C-B81DEB61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2" y="764373"/>
            <a:ext cx="10715368" cy="1293028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/>
              <a:t>Definisi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A4E3-3FD2-4D1F-99DC-9C9EE7AF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Akut </a:t>
            </a:r>
            <a:r>
              <a:rPr lang="id-ID" sz="3600" b="1" dirty="0"/>
              <a:t>hingga gangguan hemodinamik, </a:t>
            </a:r>
          </a:p>
          <a:p>
            <a:r>
              <a:rPr lang="id-ID" sz="3600" b="1" dirty="0">
                <a:solidFill>
                  <a:srgbClr val="FFC000"/>
                </a:solidFill>
              </a:rPr>
              <a:t>Intermiten</a:t>
            </a:r>
            <a:r>
              <a:rPr lang="id-ID" sz="3600" b="1" dirty="0"/>
              <a:t> didefinisikan sebagai perdarahan akut-berulang/rekuren. Kehilangan darah yang tersembunyi (occult</a:t>
            </a:r>
          </a:p>
          <a:p>
            <a:r>
              <a:rPr lang="id-ID" sz="3600" b="1" dirty="0">
                <a:solidFill>
                  <a:srgbClr val="FFC000"/>
                </a:solidFill>
              </a:rPr>
              <a:t>Kronik</a:t>
            </a:r>
            <a:r>
              <a:rPr lang="id-ID" sz="3600" b="1" dirty="0"/>
              <a:t> umumnya secara kebetulan terdeteksi saat pemeriksaan darah samar atau terbukti anemia defisiensi besi. </a:t>
            </a:r>
            <a:r>
              <a:rPr lang="id-ID" sz="3600" b="1" baseline="30000" dirty="0"/>
              <a:t>2</a:t>
            </a:r>
            <a:endParaRPr lang="id-ID" sz="36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560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E016-ACAA-402D-B3F4-8534AEAA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7138646" cy="1400530"/>
          </a:xfrm>
        </p:spPr>
        <p:txBody>
          <a:bodyPr>
            <a:normAutofit fontScale="90000"/>
          </a:bodyPr>
          <a:lstStyle/>
          <a:p>
            <a:pPr algn="l"/>
            <a:br>
              <a:rPr lang="id-ID" dirty="0"/>
            </a:br>
            <a:r>
              <a:rPr lang="id-ID" sz="4900" b="1" dirty="0"/>
              <a:t>Berdasarkan lokasi anatomi sumber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98D0-9C9F-4945-A4E6-B57B070A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24" y="2458994"/>
            <a:ext cx="6577913" cy="3946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- </a:t>
            </a:r>
            <a:r>
              <a:rPr lang="id-ID" sz="3500" b="1" dirty="0"/>
              <a:t>Perdarahan saluran cerna atas (di atas ligamentum Treitz) </a:t>
            </a:r>
          </a:p>
          <a:p>
            <a:r>
              <a:rPr lang="id-ID" sz="3500" b="1" dirty="0"/>
              <a:t>- Perdarahan saluran cerna bawah (di bawah ligamentum Treitz) </a:t>
            </a:r>
          </a:p>
          <a:p>
            <a:pPr marL="0" indent="0">
              <a:buNone/>
            </a:pPr>
            <a:r>
              <a:rPr lang="id-ID" sz="3500" b="1" dirty="0"/>
              <a:t> </a:t>
            </a:r>
          </a:p>
          <a:p>
            <a:endParaRPr lang="id-ID" dirty="0"/>
          </a:p>
        </p:txBody>
      </p:sp>
      <p:pic>
        <p:nvPicPr>
          <p:cNvPr id="3074" name="Picture 2" descr="Hasil gambar untuk ligamentum treitz">
            <a:extLst>
              <a:ext uri="{FF2B5EF4-FFF2-40B4-BE49-F238E27FC236}">
                <a16:creationId xmlns:a16="http://schemas.microsoft.com/office/drawing/2014/main" id="{6257B13F-9DAC-4D7F-A0C2-46722B6A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79" y="2075934"/>
            <a:ext cx="4287794" cy="42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AE45-3F9C-4F4E-8211-783AA189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81914"/>
            <a:ext cx="10353762" cy="5309286"/>
          </a:xfrm>
        </p:spPr>
        <p:txBody>
          <a:bodyPr>
            <a:normAutofit fontScale="92500" lnSpcReduction="10000"/>
          </a:bodyPr>
          <a:lstStyle/>
          <a:p>
            <a:r>
              <a:rPr lang="id-ID" sz="3600" b="1" dirty="0">
                <a:effectLst/>
              </a:rPr>
              <a:t>Perbedaan klinis perdarahan saluran cerna atas dan bawah :</a:t>
            </a:r>
          </a:p>
          <a:p>
            <a:r>
              <a:rPr lang="id-ID" b="1" dirty="0">
                <a:solidFill>
                  <a:srgbClr val="FFC000"/>
                </a:solidFill>
                <a:effectLst/>
              </a:rPr>
              <a:t>Saluran cerna atas </a:t>
            </a:r>
            <a:r>
              <a:rPr lang="id-ID" b="1" dirty="0">
                <a:effectLst/>
              </a:rPr>
              <a:t>:</a:t>
            </a:r>
          </a:p>
          <a:p>
            <a:pPr marL="0" indent="0">
              <a:buNone/>
            </a:pPr>
            <a:r>
              <a:rPr lang="id-ID" b="1" dirty="0">
                <a:effectLst/>
              </a:rPr>
              <a:t>- Hematemesis</a:t>
            </a:r>
          </a:p>
          <a:p>
            <a:pPr marL="0" indent="0">
              <a:buNone/>
            </a:pPr>
            <a:r>
              <a:rPr lang="id-ID" b="1" dirty="0">
                <a:effectLst/>
              </a:rPr>
              <a:t>- Melena</a:t>
            </a:r>
          </a:p>
          <a:p>
            <a:pPr marL="0" indent="0">
              <a:buNone/>
            </a:pPr>
            <a:r>
              <a:rPr lang="id-ID" b="1" dirty="0">
                <a:effectLst/>
              </a:rPr>
              <a:t>- Hematochezia </a:t>
            </a:r>
          </a:p>
          <a:p>
            <a:endParaRPr lang="id-ID" b="1" dirty="0">
              <a:effectLst/>
            </a:endParaRPr>
          </a:p>
          <a:p>
            <a:r>
              <a:rPr lang="id-ID" b="1" dirty="0">
                <a:solidFill>
                  <a:srgbClr val="FFC000"/>
                </a:solidFill>
                <a:effectLst/>
              </a:rPr>
              <a:t>Usus halus :</a:t>
            </a:r>
          </a:p>
          <a:p>
            <a:pPr marL="0" indent="0">
              <a:buNone/>
            </a:pPr>
            <a:r>
              <a:rPr lang="id-ID" b="1" dirty="0">
                <a:effectLst/>
              </a:rPr>
              <a:t>- Melena</a:t>
            </a:r>
          </a:p>
          <a:p>
            <a:pPr>
              <a:buFontTx/>
              <a:buChar char="-"/>
            </a:pPr>
            <a:r>
              <a:rPr lang="id-ID" b="1" dirty="0">
                <a:effectLst/>
              </a:rPr>
              <a:t>Hematochezia</a:t>
            </a:r>
          </a:p>
          <a:p>
            <a:pPr marL="0" indent="0">
              <a:buNone/>
            </a:pPr>
            <a:endParaRPr lang="id-ID" b="1" dirty="0">
              <a:effectLst/>
            </a:endParaRPr>
          </a:p>
          <a:p>
            <a:r>
              <a:rPr lang="id-ID" b="1" dirty="0">
                <a:solidFill>
                  <a:srgbClr val="FFC000"/>
                </a:solidFill>
                <a:effectLst/>
              </a:rPr>
              <a:t>Saluran cerna bawah :</a:t>
            </a:r>
          </a:p>
          <a:p>
            <a:pPr lvl="0"/>
            <a:r>
              <a:rPr lang="id-ID" b="1" dirty="0">
                <a:effectLst/>
              </a:rPr>
              <a:t>Hematochezia</a:t>
            </a:r>
          </a:p>
          <a:p>
            <a:endParaRPr lang="id-ID" dirty="0"/>
          </a:p>
        </p:txBody>
      </p:sp>
      <p:pic>
        <p:nvPicPr>
          <p:cNvPr id="4098" name="Picture 2" descr="Hasil gambar untuk saluran cerna">
            <a:extLst>
              <a:ext uri="{FF2B5EF4-FFF2-40B4-BE49-F238E27FC236}">
                <a16:creationId xmlns:a16="http://schemas.microsoft.com/office/drawing/2014/main" id="{F3722668-5BD8-4C17-8982-6C2C3A01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9" y="1809749"/>
            <a:ext cx="5013977" cy="38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93BF-81DA-4F25-AEBD-CBADE89D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2" y="764373"/>
            <a:ext cx="10715368" cy="1293028"/>
          </a:xfrm>
        </p:spPr>
        <p:txBody>
          <a:bodyPr>
            <a:noAutofit/>
          </a:bodyPr>
          <a:lstStyle/>
          <a:p>
            <a:pPr indent="457200" algn="l">
              <a:lnSpc>
                <a:spcPct val="150000"/>
              </a:lnSpc>
              <a:spcAft>
                <a:spcPts val="0"/>
              </a:spcAft>
            </a:pP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Tata laksana perdarahan saluran cerna  :</a:t>
            </a:r>
            <a:b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Anamnesis </a:t>
            </a:r>
            <a:br>
              <a:rPr lang="id-ID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d-ID" sz="2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D7516F-4F1F-4BCB-8402-5F2E5255F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4620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02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0A16-02AB-47D0-ADD4-B6ABE8B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46" y="0"/>
            <a:ext cx="9928654" cy="1655805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770755" algn="l"/>
              </a:tabLst>
            </a:pPr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Makanan dan obat-obatan yang menyebabkan warna muntahan dan tinja menyerupai darah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d-ID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C4CDF-CDF9-4205-96B0-7BCF35D35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637373"/>
              </p:ext>
            </p:extLst>
          </p:nvPr>
        </p:nvGraphicFramePr>
        <p:xfrm>
          <a:off x="914400" y="1556951"/>
          <a:ext cx="9700054" cy="4979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0054">
                  <a:extLst>
                    <a:ext uri="{9D8B030D-6E8A-4147-A177-3AD203B41FA5}">
                      <a16:colId xmlns:a16="http://schemas.microsoft.com/office/drawing/2014/main" val="1860357838"/>
                    </a:ext>
                  </a:extLst>
                </a:gridCol>
              </a:tblGrid>
              <a:tr h="803700">
                <a:tc>
                  <a:txBody>
                    <a:bodyPr/>
                    <a:lstStyle/>
                    <a:p>
                      <a:r>
                        <a:rPr lang="id-ID" sz="3200" dirty="0"/>
                        <a:t>Merah                                                       Hitam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90097"/>
                  </a:ext>
                </a:extLst>
              </a:tr>
              <a:tr h="803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</a:t>
                      </a:r>
                      <a:endParaRPr lang="id-ID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906599"/>
                  </a:ext>
                </a:extLst>
              </a:tr>
              <a:tr h="33723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Permen merah                                                                  Bismuth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Campuran buah-buahan </a:t>
                      </a:r>
                      <a:r>
                        <a:rPr lang="id-ID" sz="2400" b="1" i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(fruit punch)                             Activated chorcoal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Kulit tomat                                                                       Besi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Beets                                                                                Bayam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Laksative                                                                         Blueberries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Phenitoin                                                                          Anggur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Rifampicin                                                                        Licorice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id-ID" sz="24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Antibiotik sirup</a:t>
                      </a:r>
                      <a:endParaRPr lang="id-ID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8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0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F795-5B25-4C7A-B1F6-E1B58517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13254"/>
            <a:ext cx="10353762" cy="4777946"/>
          </a:xfrm>
        </p:spPr>
        <p:txBody>
          <a:bodyPr/>
          <a:lstStyle/>
          <a:p>
            <a:r>
              <a:rPr lang="id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Apakah sumber perdarahan berasal dari saluran cerna atas atau bawah</a:t>
            </a:r>
            <a:endParaRPr lang="id-ID" sz="2400" b="1" dirty="0"/>
          </a:p>
        </p:txBody>
      </p:sp>
      <p:pic>
        <p:nvPicPr>
          <p:cNvPr id="5" name="Picture 2" descr="http://3.bp.blogspot.com/-T1wHrMIOd3s/TZwBggJLcaI/AAAAAAAABEI/oHCqifXibHA/s320/Perdarahan_Saluran_Cerna_Pada_Anak.jpg">
            <a:extLst>
              <a:ext uri="{FF2B5EF4-FFF2-40B4-BE49-F238E27FC236}">
                <a16:creationId xmlns:a16="http://schemas.microsoft.com/office/drawing/2014/main" id="{1D4745E0-DA90-4DCB-89A1-7EC97B56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26" y="2385479"/>
            <a:ext cx="5215900" cy="39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2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E37A-E5D0-47A1-A3C4-AA983F1D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PEMERIKSAAN FISIK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541D-6D1D-403E-9DCB-B6045411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7658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4600" b="1" dirty="0"/>
              <a:t>KULIT  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Pucat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Jaundice, pruritus, spider hemangiomata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Ekimosis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Pembuluh darah yang abnormal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Hidrasi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770755" algn="l"/>
              </a:tabLst>
            </a:pPr>
            <a:r>
              <a:rPr lang="id-ID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Ruam kulit</a:t>
            </a:r>
            <a:endParaRPr lang="id-ID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C51E4-B656-4B84-940E-50BE9B2C40DB}"/>
              </a:ext>
            </a:extLst>
          </p:cNvPr>
          <p:cNvSpPr txBox="1"/>
          <p:nvPr/>
        </p:nvSpPr>
        <p:spPr>
          <a:xfrm>
            <a:off x="10705843" y="2448101"/>
            <a:ext cx="3249827" cy="252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pic>
        <p:nvPicPr>
          <p:cNvPr id="1026" name="Picture 2" descr="Hasil gambar untuk cutis marmorata">
            <a:extLst>
              <a:ext uri="{FF2B5EF4-FFF2-40B4-BE49-F238E27FC236}">
                <a16:creationId xmlns:a16="http://schemas.microsoft.com/office/drawing/2014/main" id="{553673F7-9B06-42FA-8DCA-2561252F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818293"/>
            <a:ext cx="4286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spider hemangioma">
            <a:extLst>
              <a:ext uri="{FF2B5EF4-FFF2-40B4-BE49-F238E27FC236}">
                <a16:creationId xmlns:a16="http://schemas.microsoft.com/office/drawing/2014/main" id="{0F29B418-F7AE-4840-85A9-29F93C4C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23" y="4134634"/>
            <a:ext cx="2846301" cy="24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220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388</TotalTime>
  <Words>613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Vapor Trail</vt:lpstr>
      <vt:lpstr>Perdarahan Saluran Cerna Anak</vt:lpstr>
      <vt:lpstr>Pendahuluan</vt:lpstr>
      <vt:lpstr>Definisi</vt:lpstr>
      <vt:lpstr> Berdasarkan lokasi anatomi sumber :</vt:lpstr>
      <vt:lpstr>PowerPoint Presentation</vt:lpstr>
      <vt:lpstr>Tata laksana perdarahan saluran cerna  : - Anamnesis  </vt:lpstr>
      <vt:lpstr>Makanan dan obat-obatan yang menyebabkan warna muntahan dan tinja menyerupai darah  </vt:lpstr>
      <vt:lpstr>PowerPoint Presentation</vt:lpstr>
      <vt:lpstr>PEMERIKSAAN FISIK :</vt:lpstr>
      <vt:lpstr>PowerPoint Presentation</vt:lpstr>
      <vt:lpstr>PowerPoint Presentation</vt:lpstr>
      <vt:lpstr>Perineum</vt:lpstr>
      <vt:lpstr>Rektum</vt:lpstr>
      <vt:lpstr>Apakah etiologi dan faktor yang mendasari? </vt:lpstr>
      <vt:lpstr>Bayi baru lahir</vt:lpstr>
      <vt:lpstr>PowerPoint Presentation</vt:lpstr>
      <vt:lpstr>Umur 2  - 16 tahun </vt:lpstr>
      <vt:lpstr>PEMERIKSAAN PENUNJANG</vt:lpstr>
      <vt:lpstr>Tata laksana :</vt:lpstr>
      <vt:lpstr>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pebriadin hafiz</dc:creator>
  <cp:lastModifiedBy>pebriadin hafiz</cp:lastModifiedBy>
  <cp:revision>42</cp:revision>
  <dcterms:created xsi:type="dcterms:W3CDTF">2018-11-28T03:25:18Z</dcterms:created>
  <dcterms:modified xsi:type="dcterms:W3CDTF">2018-12-07T00:38:05Z</dcterms:modified>
</cp:coreProperties>
</file>