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8" r:id="rId5"/>
    <p:sldId id="272" r:id="rId6"/>
    <p:sldId id="257" r:id="rId7"/>
    <p:sldId id="292" r:id="rId8"/>
    <p:sldId id="294" r:id="rId9"/>
    <p:sldId id="296" r:id="rId10"/>
    <p:sldId id="297" r:id="rId11"/>
    <p:sldId id="291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98" r:id="rId21"/>
    <p:sldId id="316" r:id="rId22"/>
    <p:sldId id="273" r:id="rId23"/>
    <p:sldId id="274" r:id="rId24"/>
    <p:sldId id="269" r:id="rId25"/>
    <p:sldId id="275" r:id="rId26"/>
    <p:sldId id="276" r:id="rId27"/>
    <p:sldId id="270" r:id="rId28"/>
    <p:sldId id="289" r:id="rId29"/>
    <p:sldId id="271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4" d="100"/>
          <a:sy n="84" d="100"/>
        </p:scale>
        <p:origin x="-28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67" y="2133600"/>
            <a:ext cx="11231033" cy="1470025"/>
          </a:xfrm>
        </p:spPr>
        <p:txBody>
          <a:bodyPr/>
          <a:lstStyle/>
          <a:p>
            <a:r>
              <a:rPr lang="id-ID" altLang="en-US"/>
              <a:t>NYERI PADA PENYAKIT THT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3625"/>
            <a:ext cx="8534400" cy="3164840"/>
          </a:xfrm>
        </p:spPr>
        <p:txBody>
          <a:bodyPr/>
          <a:lstStyle/>
          <a:p>
            <a:r>
              <a:rPr lang="id-ID" altLang="en-US"/>
              <a:t>dr. Alex Syamsuddin, Sp.T.H.T.K.L</a:t>
            </a:r>
          </a:p>
          <a:p>
            <a:endParaRPr lang="id-ID" altLang="en-US"/>
          </a:p>
          <a:p>
            <a:r>
              <a:rPr lang="id-ID" altLang="en-US" sz="1800">
                <a:sym typeface="+mn-ea"/>
              </a:rPr>
              <a:t>                           Seminar Diesna FK ULM 2018</a:t>
            </a:r>
          </a:p>
          <a:p>
            <a:r>
              <a:rPr lang="id-ID" altLang="en-US" sz="1800">
                <a:sym typeface="+mn-ea"/>
              </a:rPr>
              <a:t>                                           Banjabaru</a:t>
            </a:r>
            <a:endParaRPr lang="id-ID" altLang="en-US" sz="1800"/>
          </a:p>
          <a:p>
            <a:endParaRPr lang="id-ID" alt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20" y="641350"/>
            <a:ext cx="17811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" y="693420"/>
            <a:ext cx="1775460" cy="17837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>
                <a:sym typeface="+mn-ea"/>
              </a:rPr>
              <a:t>Nyeri Kepala Faringeal </a:t>
            </a:r>
            <a:r>
              <a:rPr lang="id-ID" altLang="en-US"/>
              <a:t/>
            </a:r>
            <a:br>
              <a:rPr lang="id-ID" altLang="en-US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557770" cy="4526280"/>
          </a:xfrm>
        </p:spPr>
        <p:txBody>
          <a:bodyPr/>
          <a:lstStyle/>
          <a:p>
            <a:pPr lvl="0"/>
            <a:r>
              <a:rPr lang="id-ID" altLang="en-US" sz="3200">
                <a:sym typeface="+mn-ea"/>
              </a:rPr>
              <a:t>Sindrom prosesus styloid (Eagle synd.)/&gt; 3cm :</a:t>
            </a:r>
            <a:endParaRPr lang="id-ID" altLang="en-US" sz="3200"/>
          </a:p>
          <a:p>
            <a:pPr lvl="1"/>
            <a:r>
              <a:rPr lang="id-ID" altLang="en-US" sz="3200">
                <a:sym typeface="+mn-ea"/>
              </a:rPr>
              <a:t>Nasofaring meluas ke telinga</a:t>
            </a:r>
            <a:endParaRPr lang="id-ID" altLang="en-US" sz="3200"/>
          </a:p>
          <a:p>
            <a:pPr lvl="1"/>
            <a:r>
              <a:rPr lang="id-ID" altLang="en-US" sz="3200">
                <a:sym typeface="+mn-ea"/>
              </a:rPr>
              <a:t>Fluktuatif, bertambah dengan gerakan kepala, nyeri tekan tonsilar bed</a:t>
            </a:r>
            <a:endParaRPr lang="id-ID" altLang="en-US"/>
          </a:p>
          <a:p>
            <a:r>
              <a:rPr lang="id-ID" altLang="en-US"/>
              <a:t>Tumor oro dan hipofaring :</a:t>
            </a:r>
          </a:p>
          <a:p>
            <a:pPr lvl="1"/>
            <a:r>
              <a:rPr lang="id-ID" altLang="en-US"/>
              <a:t>Tergantung letak tumor</a:t>
            </a:r>
          </a:p>
          <a:p>
            <a:pPr lvl="1"/>
            <a:r>
              <a:rPr lang="id-ID" altLang="en-US"/>
              <a:t>Nyeri persisten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0965" y="1775460"/>
            <a:ext cx="2313940" cy="21158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80" y="1775460"/>
            <a:ext cx="2241550" cy="2115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Otalgia akibat neuralgia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altLang="en-US"/>
              <a:t>N. VII, IX, X cabang auricular ; nyeri tergantung syaraf yang terkena, timbul dalam di kepala dan leher, menyebar ke telinga. Mendadak dan rasa tertusuk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/>
              <a:t>N. laryngeal superior; nyeri paroksismal rasa tertusuk di lateral leher. Sensitif tekanan pada membran tirohioid dipicu menelan, batuk dan menguap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/>
              <a:t>N. auricularis mayor dan N. V ; nyeri menjalar ke telinga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NYERI KEPALA DAN WAJAH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q"/>
            </a:pPr>
            <a:r>
              <a:rPr lang="id-ID" altLang="en-US" sz="3600"/>
              <a:t>Nyeri Kepala dari Hidung dan Sinus</a:t>
            </a:r>
          </a:p>
          <a:p>
            <a:pPr lvl="0"/>
            <a:r>
              <a:rPr lang="id-ID" altLang="en-US"/>
              <a:t>Furunkel hidung dan bibir: </a:t>
            </a:r>
          </a:p>
          <a:p>
            <a:pPr lvl="1"/>
            <a:r>
              <a:rPr lang="id-ID" altLang="en-US"/>
              <a:t>Predileksi berawal dari hidung, bibir dan pipi kemudian meluas</a:t>
            </a:r>
          </a:p>
          <a:p>
            <a:pPr lvl="1"/>
            <a:r>
              <a:rPr lang="id-ID" altLang="en-US"/>
              <a:t>Rasa tertusuk, nyeri terbakar saat disentuh</a:t>
            </a:r>
          </a:p>
          <a:p>
            <a:pPr lvl="0"/>
            <a:r>
              <a:rPr lang="id-ID" altLang="en-US"/>
              <a:t>Obstruksi nasal; septum deviasi, hipertrofi konka, benda asing, sinekia tumor :</a:t>
            </a:r>
          </a:p>
          <a:p>
            <a:pPr lvl="1"/>
            <a:r>
              <a:rPr lang="id-ID" altLang="en-US"/>
              <a:t>Difus, hilang timbul, terlokalisir di tengah dahi dan antara kedua mata</a:t>
            </a:r>
          </a:p>
          <a:p>
            <a:pPr lvl="1"/>
            <a:r>
              <a:rPr lang="id-ID" altLang="en-US"/>
              <a:t>Terasa penuh dan tertekan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 sz="2800"/>
              <a:t>Rhinitis vasomotor dan alergika :</a:t>
            </a:r>
          </a:p>
          <a:p>
            <a:pPr lvl="1"/>
            <a:r>
              <a:rPr lang="id-ID" altLang="en-US" sz="2400"/>
              <a:t>Difus ditengah dahi dan antara kedua mata</a:t>
            </a:r>
          </a:p>
          <a:p>
            <a:pPr lvl="1"/>
            <a:r>
              <a:rPr lang="id-ID" altLang="en-US" sz="2400"/>
              <a:t>Terasa penuh, gatak dan menusuk pada hidung, di awali dengan bersin</a:t>
            </a:r>
          </a:p>
          <a:p>
            <a:pPr lvl="0"/>
            <a:r>
              <a:rPr lang="id-ID" altLang="en-US" sz="2800"/>
              <a:t>Sinusitis frontalis :</a:t>
            </a:r>
          </a:p>
          <a:p>
            <a:pPr lvl="1"/>
            <a:r>
              <a:rPr lang="id-ID" altLang="en-US" sz="2400"/>
              <a:t>Nyeri dahi, umumnya unilateral, nyeri tekan daerah dinding anterior dan dasar sinus frontalis</a:t>
            </a:r>
          </a:p>
          <a:p>
            <a:pPr lvl="0"/>
            <a:r>
              <a:rPr lang="id-ID" altLang="en-US" sz="2400"/>
              <a:t>Sinusitis maksilaris :</a:t>
            </a:r>
          </a:p>
          <a:p>
            <a:pPr lvl="1"/>
            <a:r>
              <a:rPr lang="id-ID" altLang="en-US" sz="2000"/>
              <a:t>Pipi, rahang atas, sering pada dahi, 1 atau 2 sisi</a:t>
            </a:r>
          </a:p>
          <a:p>
            <a:pPr lvl="0"/>
            <a:r>
              <a:rPr lang="id-ID" altLang="en-US" sz="2400"/>
              <a:t>Sinusitis ethmoidalis :</a:t>
            </a:r>
          </a:p>
          <a:p>
            <a:pPr lvl="1"/>
            <a:r>
              <a:rPr lang="id-ID" altLang="en-US" sz="2000"/>
              <a:t>Pada pangkal hidung dan kantus medial</a:t>
            </a:r>
          </a:p>
          <a:p>
            <a:pPr lvl="1"/>
            <a:endParaRPr lang="id-ID" altLang="en-US" sz="2400"/>
          </a:p>
          <a:p>
            <a:pPr marL="0" lvl="0" indent="0">
              <a:buNone/>
            </a:pPr>
            <a:endParaRPr lang="id-ID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Sinusitis sfenoidalis :</a:t>
            </a:r>
          </a:p>
          <a:p>
            <a:pPr lvl="1"/>
            <a:r>
              <a:rPr lang="id-ID" altLang="en-US"/>
              <a:t>Kepala, tengah kepala, oksiput</a:t>
            </a:r>
          </a:p>
          <a:p>
            <a:pPr lvl="0"/>
            <a:r>
              <a:rPr lang="id-ID" altLang="en-US" sz="2800"/>
              <a:t>Pada sinusitis diawali dengan pilek yang semakin memberat, remisi dalam sehari bisa terjadi, nyeri memberat pada posisi membungkung, mengedan atau mengangkat barang, nyeri kepala tumpul</a:t>
            </a:r>
            <a:endParaRPr lang="id-ID" altLang="en-US"/>
          </a:p>
          <a:p>
            <a:pPr lvl="0"/>
            <a:r>
              <a:rPr lang="id-ID" altLang="en-US"/>
              <a:t>Rhinitis atropi dan Ozaena : </a:t>
            </a:r>
          </a:p>
          <a:p>
            <a:pPr lvl="1"/>
            <a:r>
              <a:rPr lang="id-ID" altLang="en-US"/>
              <a:t>Difus</a:t>
            </a:r>
          </a:p>
          <a:p>
            <a:pPr lvl="1"/>
            <a:r>
              <a:rPr lang="id-ID" altLang="en-US"/>
              <a:t>Nyeri kepala tumpul dan rasa kering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Tekanan sinus meningkat atau menurun :</a:t>
            </a:r>
          </a:p>
          <a:p>
            <a:pPr lvl="1"/>
            <a:r>
              <a:rPr lang="id-ID" altLang="en-US"/>
              <a:t>Nyeri pada sinus yang terkena</a:t>
            </a:r>
          </a:p>
          <a:p>
            <a:pPr lvl="1"/>
            <a:r>
              <a:rPr lang="id-ID" altLang="en-US"/>
              <a:t>Terus menerus</a:t>
            </a:r>
          </a:p>
          <a:p>
            <a:pPr lvl="0"/>
            <a:r>
              <a:rPr lang="id-ID" altLang="en-US"/>
              <a:t>Tumor pada hidung, sinus dan nasofaring :</a:t>
            </a:r>
          </a:p>
          <a:p>
            <a:pPr lvl="1"/>
            <a:r>
              <a:rPr lang="id-ID" altLang="en-US"/>
              <a:t>Tergantung letak tumor, biasanya nyeri dalam dan melibatkan kepala</a:t>
            </a:r>
          </a:p>
          <a:p>
            <a:pPr lvl="1"/>
            <a:r>
              <a:rPr lang="id-ID" altLang="en-US"/>
              <a:t>Nyeri kepala terus menerus dan menjadi sangat berat bila melibatkan dura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q"/>
            </a:pPr>
            <a:r>
              <a:rPr lang="id-ID" altLang="en-US" sz="3600"/>
              <a:t>Nyeri Kepala Vasomotor</a:t>
            </a:r>
          </a:p>
          <a:p>
            <a:r>
              <a:rPr lang="id-ID" altLang="en-US"/>
              <a:t>Sefalga Vasomotor :</a:t>
            </a:r>
          </a:p>
          <a:p>
            <a:pPr lvl="1"/>
            <a:r>
              <a:rPr lang="id-ID" altLang="en-US" sz="2400"/>
              <a:t>Maksimal pada dahi, pelipis, vertex, umumnya bilateral</a:t>
            </a:r>
          </a:p>
          <a:p>
            <a:pPr lvl="1"/>
            <a:r>
              <a:rPr lang="id-ID" altLang="en-US" sz="2400"/>
              <a:t>Nyeri tumpul, berdenyut, dipicu perubahan cuaca, kurang tidur, peminum alkohol</a:t>
            </a:r>
          </a:p>
          <a:p>
            <a:pPr lvl="1"/>
            <a:r>
              <a:rPr lang="id-ID" altLang="en-US"/>
              <a:t>Nyeri hilang dalam jam atau hari</a:t>
            </a:r>
          </a:p>
          <a:p>
            <a:endParaRPr lang="id-ID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altLang="en-US" sz="2800">
                <a:sym typeface="+mn-ea"/>
              </a:rPr>
              <a:t>Migrain :</a:t>
            </a:r>
            <a:endParaRPr lang="id-ID" altLang="en-US" sz="2800"/>
          </a:p>
          <a:p>
            <a:pPr lvl="1"/>
            <a:r>
              <a:rPr lang="id-ID" altLang="en-US" sz="2800">
                <a:sym typeface="+mn-ea"/>
              </a:rPr>
              <a:t>Nyeri terbatas pada 1 sisi kepala namun dapat bergantian</a:t>
            </a:r>
            <a:endParaRPr lang="id-ID" altLang="en-US" sz="2800"/>
          </a:p>
          <a:p>
            <a:pPr lvl="1"/>
            <a:r>
              <a:rPr lang="id-ID" altLang="en-US" sz="2800">
                <a:sym typeface="+mn-ea"/>
              </a:rPr>
              <a:t>Serangan periodik, meningkat lalu menurun</a:t>
            </a:r>
            <a:endParaRPr lang="id-ID" altLang="en-US" sz="2800"/>
          </a:p>
          <a:p>
            <a:pPr lvl="1"/>
            <a:r>
              <a:rPr lang="id-ID" altLang="en-US" sz="2800">
                <a:sym typeface="+mn-ea"/>
              </a:rPr>
              <a:t>Pembuluh darah temporal tampak berliku dan menonjol</a:t>
            </a:r>
          </a:p>
          <a:p>
            <a:pPr lvl="1"/>
            <a:r>
              <a:rPr lang="id-ID" altLang="en-US" sz="2800">
                <a:sym typeface="+mn-ea"/>
              </a:rPr>
              <a:t>Periodik, seperti dipalu, berdebar, terasa dalam, kadang diawali dengan gejala visual (skotoma), sering disertai mual dan muntah</a:t>
            </a:r>
          </a:p>
          <a:p>
            <a:pPr lvl="1"/>
            <a:r>
              <a:rPr lang="id-ID" altLang="en-US" sz="2800">
                <a:sym typeface="+mn-ea"/>
              </a:rPr>
              <a:t>Berakhir dalam beberapa jam, awal dan akhir migrain tegas dirasakan</a:t>
            </a:r>
            <a:endParaRPr lang="id-ID" altLang="en-US" sz="2800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Eritroprosofalgia (Horton syndrome, cluster headache, sefalgia histamin) :</a:t>
            </a:r>
          </a:p>
          <a:p>
            <a:pPr lvl="1"/>
            <a:r>
              <a:rPr lang="id-ID" altLang="en-US"/>
              <a:t>Terbatas unilateral, daerah temporal dan mata, nyeri menyebar ke seluruh 1 sisi kepala, kulit kepala jadi sangat sensitif </a:t>
            </a:r>
          </a:p>
          <a:p>
            <a:pPr lvl="1"/>
            <a:r>
              <a:rPr lang="id-ID" altLang="en-US"/>
              <a:t>Periodik, intensif, nyeri kepala menusuk yang terbatas, mata kemerahan, epifora dan nasal discharge, hidung buntu, paling sering pada laki-laki, malam hari, berakhir 1-2 jam</a:t>
            </a:r>
          </a:p>
          <a:p>
            <a:pPr lvl="1"/>
            <a:r>
              <a:rPr lang="id-ID" altLang="en-US"/>
              <a:t>Dapat berkurang dengan pemberian nitrogliserin dan histamin</a:t>
            </a:r>
          </a:p>
          <a:p>
            <a:pPr lvl="1"/>
            <a:endParaRPr lang="id-ID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Nyeri wajah dari gigi :</a:t>
            </a:r>
          </a:p>
          <a:p>
            <a:pPr lvl="1"/>
            <a:r>
              <a:rPr lang="id-ID" altLang="en-US"/>
              <a:t>Pulpitis :</a:t>
            </a:r>
          </a:p>
          <a:p>
            <a:pPr lvl="2"/>
            <a:r>
              <a:rPr lang="id-ID" altLang="en-US"/>
              <a:t>Pada gigi dan jaringan sekitar gigi yang terkena dan meluas ke telinga</a:t>
            </a:r>
          </a:p>
          <a:p>
            <a:pPr lvl="2"/>
            <a:r>
              <a:rPr lang="id-ID" altLang="en-US"/>
              <a:t>Boring, berdenyut, bertambah dengan stimulasi, sering malam hari</a:t>
            </a:r>
          </a:p>
          <a:p>
            <a:pPr lvl="1"/>
            <a:r>
              <a:rPr lang="id-ID" altLang="en-US"/>
              <a:t>Periodontitis, inflamasi rahang ; nyeri meluas ke telinga</a:t>
            </a:r>
          </a:p>
          <a:p>
            <a:pPr lvl="0"/>
            <a:r>
              <a:rPr lang="id-ID" altLang="en-US"/>
              <a:t>Penyakit mata : </a:t>
            </a:r>
          </a:p>
          <a:p>
            <a:pPr lvl="1"/>
            <a:r>
              <a:rPr lang="id-ID" altLang="en-US"/>
              <a:t>Keratitis, gangguan akomodasi, astenofia muskular, iridosiklitis, glaukoma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CV Pembicara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685"/>
            <a:ext cx="10972800" cy="4836795"/>
          </a:xfrm>
        </p:spPr>
        <p:txBody>
          <a:bodyPr/>
          <a:lstStyle/>
          <a:p>
            <a:r>
              <a:rPr lang="id-ID" altLang="en-US" sz="1400"/>
              <a:t>Nama : dr. Alex Syamsuddin, Sp.T.H.T.K.L</a:t>
            </a:r>
          </a:p>
          <a:p>
            <a:r>
              <a:rPr lang="id-ID" altLang="en-US" sz="1400"/>
              <a:t>Tempat dan tanggal lahir : Mansalong, ddmmyyyy</a:t>
            </a:r>
          </a:p>
          <a:p>
            <a:r>
              <a:rPr lang="id-ID" altLang="en-US" sz="1400"/>
              <a:t>Alamat : Komplek Perdagangan Permai I no 126 Banjarmasin</a:t>
            </a:r>
          </a:p>
          <a:p>
            <a:r>
              <a:rPr lang="id-ID" altLang="en-US" sz="1400"/>
              <a:t>Pendidikan :</a:t>
            </a:r>
          </a:p>
          <a:p>
            <a:pPr lvl="1"/>
            <a:r>
              <a:rPr lang="id-ID" altLang="en-US" sz="1200"/>
              <a:t>SD Cempaka 2 Balikpapan, 1986</a:t>
            </a:r>
          </a:p>
          <a:p>
            <a:pPr lvl="1"/>
            <a:r>
              <a:rPr lang="id-ID" altLang="en-US" sz="1200"/>
              <a:t>SMPN 2 Tarakan, 1990</a:t>
            </a:r>
          </a:p>
          <a:p>
            <a:pPr lvl="1"/>
            <a:r>
              <a:rPr lang="id-ID" altLang="en-US" sz="1200"/>
              <a:t>SMAN 1 Tarakan, 1993</a:t>
            </a:r>
          </a:p>
          <a:p>
            <a:pPr lvl="1"/>
            <a:r>
              <a:rPr lang="id-ID" altLang="en-US" sz="1200"/>
              <a:t>PSPD FK ULM Banjarmasin, 2001 (Angkatan 1993)</a:t>
            </a:r>
          </a:p>
          <a:p>
            <a:pPr lvl="1"/>
            <a:r>
              <a:rPr lang="id-ID" altLang="en-US" sz="1200"/>
              <a:t>PPDS THTKL FK UP Bandung, 2013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d-ID" altLang="en-US" sz="1400"/>
              <a:t>Pekerjaan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Dokter PKM Jambu Burung Kab, Banjar 2001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Dokter IGD RS Islam Banjarmasin 2001-2008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Dokter IGD RS Sari Mulia Banjarmasin 2001-2008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Dokter PTT Kota Banjarmasin 2001-2006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PNS Kota Banjarmasin 2004- sekarang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Dokter THTKL penugasan PPDSBK RSU Nunukan Kaltara 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altLang="en-US" sz="1200"/>
              <a:t>Dokter THTKL RSUD Ulin Banjarmasin 2013-sekarang</a:t>
            </a:r>
          </a:p>
          <a:p>
            <a:pPr lvl="0"/>
            <a:r>
              <a:rPr lang="id-ID" altLang="en-US" sz="1400"/>
              <a:t>Keluarga : anak 1</a:t>
            </a:r>
          </a:p>
          <a:p>
            <a:pPr lvl="0"/>
            <a:endParaRPr lang="id-ID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Nyeri Wajah Mandibular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67815"/>
            <a:ext cx="10614025" cy="4526280"/>
          </a:xfrm>
        </p:spPr>
        <p:txBody>
          <a:bodyPr/>
          <a:lstStyle/>
          <a:p>
            <a:r>
              <a:rPr lang="id-ID" altLang="en-US"/>
              <a:t>Osteomyelitis :</a:t>
            </a:r>
          </a:p>
          <a:p>
            <a:pPr lvl="1"/>
            <a:r>
              <a:rPr lang="id-ID" altLang="en-US"/>
              <a:t>Difus menyebar di kedua sisi kepala</a:t>
            </a:r>
          </a:p>
          <a:p>
            <a:pPr lvl="1"/>
            <a:r>
              <a:rPr lang="id-ID" altLang="en-US"/>
              <a:t>Berat, boring pain</a:t>
            </a:r>
          </a:p>
          <a:p>
            <a:pPr lvl="0"/>
            <a:r>
              <a:rPr lang="id-ID" altLang="en-US"/>
              <a:t>Arthritis dan arthrosis mandibula, TMJ sindrom, Costen synd. : </a:t>
            </a:r>
          </a:p>
          <a:p>
            <a:pPr lvl="1"/>
            <a:r>
              <a:rPr lang="id-ID" altLang="en-US"/>
              <a:t>TMJ, meluas ke telinga, nyeri tekan di atas TMJ</a:t>
            </a:r>
          </a:p>
          <a:p>
            <a:pPr lvl="1"/>
            <a:r>
              <a:rPr lang="id-ID" altLang="en-US"/>
              <a:t>Nyeri tusuk, nyeri tekan pada pergerakan rahang, maloklusi, tinitus, vertigo, nistagmus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3540" y="1488440"/>
            <a:ext cx="3121025" cy="17583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Penyebab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Hipertensi</a:t>
            </a:r>
          </a:p>
          <a:p>
            <a:r>
              <a:rPr lang="id-ID" altLang="en-US"/>
              <a:t>Hipotensi</a:t>
            </a:r>
          </a:p>
          <a:p>
            <a:r>
              <a:rPr lang="id-ID" altLang="en-US"/>
              <a:t>Arteritis temporal</a:t>
            </a:r>
          </a:p>
          <a:p>
            <a:r>
              <a:rPr lang="id-ID" altLang="en-US"/>
              <a:t>Toxin dan obat-obatan</a:t>
            </a:r>
          </a:p>
          <a:p>
            <a:r>
              <a:rPr lang="id-ID" altLang="en-US"/>
              <a:t>Febril infeksi</a:t>
            </a:r>
          </a:p>
          <a:p>
            <a:r>
              <a:rPr lang="id-ID" altLang="en-US"/>
              <a:t>Pnreuremia</a:t>
            </a:r>
          </a:p>
          <a:p>
            <a:r>
              <a:rPr lang="id-ID" altLang="en-US"/>
              <a:t>Nyeri psikogenik; mental stress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DISFAGIA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7057" t="17045" r="27057" b="11462"/>
          <a:stretch>
            <a:fillRect/>
          </a:stretch>
        </p:blipFill>
        <p:spPr>
          <a:xfrm>
            <a:off x="3085465" y="1075055"/>
            <a:ext cx="6021070" cy="52755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8272" t="16316" r="27262" b="8586"/>
          <a:stretch>
            <a:fillRect/>
          </a:stretch>
        </p:blipFill>
        <p:spPr>
          <a:xfrm>
            <a:off x="3004185" y="1063625"/>
            <a:ext cx="5853430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PENATALAKSANAAN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altLang="en-US"/>
              <a:t>Analgetik</a:t>
            </a:r>
          </a:p>
          <a:p>
            <a:endParaRPr lang="id-ID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5775" y="1282700"/>
            <a:ext cx="5966460" cy="5146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62810" y="973455"/>
            <a:ext cx="7866380" cy="56114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89400" y="910590"/>
            <a:ext cx="4431665" cy="55416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Definitif : operatif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CONTOH KASUS</a:t>
            </a:r>
          </a:p>
        </p:txBody>
      </p:sp>
      <p:pic>
        <p:nvPicPr>
          <p:cNvPr id="7" name="Content Placeholder 6" descr="20181126_104029_HDR"/>
          <p:cNvPicPr>
            <a:picLocks noGrp="1" noChangeAspect="1"/>
          </p:cNvPicPr>
          <p:nvPr>
            <p:ph idx="1"/>
          </p:nvPr>
        </p:nvPicPr>
        <p:blipFill>
          <a:blip r:embed="rId2"/>
          <a:srcRect t="17747" r="-2547"/>
          <a:stretch>
            <a:fillRect/>
          </a:stretch>
        </p:blipFill>
        <p:spPr>
          <a:xfrm>
            <a:off x="3663315" y="2182495"/>
            <a:ext cx="7383780" cy="44424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111250" y="1537335"/>
            <a:ext cx="5441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/>
              <a:t>Laki-laki 69 th, dirujuk dari bagian syaraf dengan nyeri kepala terutama sebelah kanan, </a:t>
            </a:r>
            <a:r>
              <a:rPr lang="id-ID" altLang="en-US">
                <a:latin typeface="Arial" panose="020B0604020202020204" pitchFamily="34" charset="0"/>
              </a:rPr>
              <a:t>± 2 tahun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925" y="3338195"/>
            <a:ext cx="4502150" cy="1325880"/>
          </a:xfrm>
        </p:spPr>
        <p:txBody>
          <a:bodyPr>
            <a:normAutofit fontScale="90000"/>
          </a:bodyPr>
          <a:lstStyle/>
          <a:p>
            <a:r>
              <a:rPr lang="id-ID" altLang="en-US">
                <a:latin typeface="Segoe Script" panose="030B0504020000000003" charset="0"/>
                <a:cs typeface="Segoe Script" panose="030B0504020000000003" charset="0"/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DEFINISI NYERI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Menurut Interna</a:t>
            </a:r>
            <a:r>
              <a:rPr lang="id-ID" altLang="en-US" sz="2800"/>
              <a:t>t</a:t>
            </a:r>
            <a:r>
              <a:rPr lang="en-US" sz="2800"/>
              <a:t>ional Association for the study of PAIN (IASP</a:t>
            </a:r>
            <a:r>
              <a:rPr lang="id-ID" altLang="en-US" sz="2800"/>
              <a:t>, 1979</a:t>
            </a:r>
            <a:r>
              <a:rPr lang="en-US" sz="2800"/>
              <a:t>), nyeri ialah </a:t>
            </a:r>
            <a:r>
              <a:rPr lang="id-ID" altLang="en-US" sz="2800"/>
              <a:t>“S</a:t>
            </a:r>
            <a:r>
              <a:rPr lang="en-US" sz="2800"/>
              <a:t>uatu pengalaman sensorik atau emosional yang tidak nyaman yang berhubungan dengan kerusakan jaringan yang aktual atau potensial ada atau yang digambarkan seperti kerusakan tersebut</a:t>
            </a:r>
            <a:r>
              <a:rPr lang="id-ID" altLang="en-US" sz="2800"/>
              <a:t>.”</a:t>
            </a:r>
            <a:endParaRPr lang="en-US" sz="2800"/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Usulan definisi </a:t>
            </a:r>
            <a:r>
              <a:rPr lang="id-ID" altLang="en-US" sz="2800"/>
              <a:t>NYERI</a:t>
            </a:r>
            <a:r>
              <a:rPr lang="en-US" sz="2800"/>
              <a:t> yang direvisi oleh Milton Cohen, John Quintner, dan Simon van Rysewyk </a:t>
            </a:r>
            <a:r>
              <a:rPr lang="id-ID" altLang="en-US" sz="2800"/>
              <a:t>(2018)</a:t>
            </a:r>
            <a:r>
              <a:rPr lang="en-US" sz="2800"/>
              <a:t>: “Rasa sakit adalah pengalaman somatik yang dapat dikenali yang mencerminkan ketakutan seseorang terhadap ancaman terhadap integritas fisik atau eksistensial mereka.”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n-US" sz="2800"/>
              <a:t>Nyeri adalah suatu pengalaman sensorik yang multidimensional</a:t>
            </a:r>
          </a:p>
          <a:p>
            <a:r>
              <a:rPr lang="id-ID" altLang="en-US" sz="2800"/>
              <a:t>Pengalaman subyektif sejak lahir. </a:t>
            </a:r>
            <a:r>
              <a:rPr lang="en-US" sz="2800"/>
              <a:t>Fenomena ini dapat berbeda dalam intensitas (ringan,sedang, berat), kualitas (tumpul, seperti terbakar, tajam), durasi (transien, intermiten,persisten), dan penyebaran (superfisial atau dalam, terlokalisir atau difus)</a:t>
            </a:r>
          </a:p>
          <a:p>
            <a:r>
              <a:rPr lang="en-US" sz="2800"/>
              <a:t>Meskipun nyeri adalah suatu sensasi, nyeri memiliki komponen kognitif dan emosional, yang digambarkan dalam suatu bentuk penderitaan </a:t>
            </a:r>
          </a:p>
          <a:p>
            <a:r>
              <a:rPr lang="en-US" sz="2800"/>
              <a:t>Nyeri juga berkaitan dengan reflex menghindar dan perubahan output otonom </a:t>
            </a:r>
          </a:p>
          <a:p>
            <a:pPr marL="0" indent="0">
              <a:buNone/>
            </a:pPr>
            <a:r>
              <a:rPr lang="en-US" sz="2800"/>
              <a:t>   (Meliala,2004).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0968"/>
            <a:ext cx="10972800" cy="1143000"/>
          </a:xfrm>
        </p:spPr>
        <p:txBody>
          <a:bodyPr/>
          <a:lstStyle/>
          <a:p>
            <a:r>
              <a:rPr lang="id-ID" altLang="en-US"/>
              <a:t>NYERI PADA PENYAKIT THT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en-US"/>
              <a:t>TELINGA (OTALGIA)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Nyeri tumpul, sensasi penetrasi : </a:t>
            </a:r>
          </a:p>
          <a:p>
            <a:pPr lvl="3"/>
            <a:r>
              <a:rPr lang="id-ID" altLang="en-US"/>
              <a:t>Awal otitis media</a:t>
            </a:r>
          </a:p>
          <a:p>
            <a:pPr lvl="3"/>
            <a:r>
              <a:rPr lang="id-ID" altLang="en-US"/>
              <a:t>Parotitis</a:t>
            </a:r>
          </a:p>
          <a:p>
            <a:pPr lvl="0"/>
            <a:r>
              <a:rPr lang="id-ID" altLang="en-US"/>
              <a:t>Berdenyut : </a:t>
            </a:r>
          </a:p>
          <a:p>
            <a:pPr lvl="3"/>
            <a:r>
              <a:rPr lang="id-ID" altLang="en-US"/>
              <a:t>OMA</a:t>
            </a:r>
          </a:p>
          <a:p>
            <a:pPr lvl="3"/>
            <a:r>
              <a:rPr lang="id-ID" altLang="en-US"/>
              <a:t>Furunkel pada MAE</a:t>
            </a:r>
          </a:p>
          <a:p>
            <a:pPr lvl="0"/>
            <a:r>
              <a:rPr lang="id-ID" altLang="en-US" sz="2800"/>
              <a:t>Tertusuk atau intermitten :</a:t>
            </a:r>
          </a:p>
          <a:p>
            <a:pPr lvl="3"/>
            <a:r>
              <a:rPr lang="id-ID" altLang="en-US" sz="1800"/>
              <a:t>Otalgia sekunder radioterapi</a:t>
            </a:r>
          </a:p>
          <a:p>
            <a:pPr lvl="3"/>
            <a:r>
              <a:rPr lang="id-ID" altLang="en-US" sz="1800"/>
              <a:t>Gigi</a:t>
            </a:r>
          </a:p>
          <a:p>
            <a:pPr lvl="3"/>
            <a:r>
              <a:rPr lang="id-ID" altLang="en-US" sz="1800"/>
              <a:t>Sindroma TMJ</a:t>
            </a:r>
          </a:p>
          <a:p>
            <a:pPr lvl="3"/>
            <a:r>
              <a:rPr lang="id-ID" altLang="en-US" sz="1800"/>
              <a:t>Parotitis</a:t>
            </a:r>
          </a:p>
          <a:p>
            <a:pPr lvl="3"/>
            <a:r>
              <a:rPr lang="id-ID" altLang="en-US" sz="1800"/>
              <a:t>Tumor dasar lidah, tonsil, hipofaring atau laring </a:t>
            </a:r>
            <a:endParaRPr lang="id-ID" altLang="en-US"/>
          </a:p>
          <a:p>
            <a:pPr lvl="0"/>
            <a:endParaRPr lang="id-ID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Nyeri Kepala Otogenik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 sz="2800"/>
              <a:t>Otitis eskterna dan meatal furunkel :</a:t>
            </a:r>
          </a:p>
          <a:p>
            <a:pPr lvl="1"/>
            <a:r>
              <a:rPr lang="id-ID" altLang="en-US" sz="2400"/>
              <a:t>Meatus, preauricular, TMJ, sering menyebar ke pelipis dan oksiput</a:t>
            </a:r>
          </a:p>
          <a:p>
            <a:pPr lvl="1"/>
            <a:r>
              <a:rPr lang="id-ID" altLang="en-US" sz="2400"/>
              <a:t>Nyeri tusuk berat, nyeri tekan tragus</a:t>
            </a:r>
          </a:p>
          <a:p>
            <a:pPr lvl="0"/>
            <a:r>
              <a:rPr lang="id-ID" altLang="en-US" sz="2800"/>
              <a:t>Herpes zooster oticus :</a:t>
            </a:r>
          </a:p>
          <a:p>
            <a:pPr lvl="1"/>
            <a:r>
              <a:rPr lang="id-ID" altLang="en-US" sz="2400"/>
              <a:t>Meatus, preauricular, TMJ, kadang menyebar ke pelipis dan oksiput</a:t>
            </a:r>
          </a:p>
          <a:p>
            <a:pPr lvl="1"/>
            <a:r>
              <a:rPr lang="id-ID" altLang="en-US" sz="2400"/>
              <a:t>Nyeri tusuk berat, vesikel di meatus dan aurikel</a:t>
            </a:r>
          </a:p>
          <a:p>
            <a:pPr lvl="0"/>
            <a:r>
              <a:rPr lang="id-ID" altLang="en-US" sz="2800"/>
              <a:t>OMA :</a:t>
            </a:r>
          </a:p>
          <a:p>
            <a:pPr lvl="1"/>
            <a:r>
              <a:rPr lang="id-ID" altLang="en-US" sz="2400"/>
              <a:t>Nyeri dalam telinga, meluas ke pelipis</a:t>
            </a:r>
          </a:p>
          <a:p>
            <a:pPr lvl="1"/>
            <a:r>
              <a:rPr lang="id-ID" altLang="en-US" sz="2400"/>
              <a:t>Rasa ditusuk, berdenyut, memburuk malam hari, </a:t>
            </a:r>
            <a:r>
              <a:rPr lang="id-ID" altLang="en-US" sz="2400" i="1"/>
              <a:t>pulsating tinnitus</a:t>
            </a:r>
            <a:endParaRPr lang="id-ID" altLang="en-US" sz="2400"/>
          </a:p>
          <a:p>
            <a:pPr lvl="1"/>
            <a:endParaRPr lang="id-ID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>
                <a:sym typeface="+mn-ea"/>
              </a:rPr>
              <a:t>Nyeri Kepala Otogenik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710545" cy="4526280"/>
          </a:xfrm>
        </p:spPr>
        <p:txBody>
          <a:bodyPr/>
          <a:lstStyle/>
          <a:p>
            <a:r>
              <a:rPr lang="id-ID" altLang="en-US" sz="2400"/>
              <a:t>Mastoiditis :</a:t>
            </a:r>
          </a:p>
          <a:p>
            <a:pPr lvl="1"/>
            <a:r>
              <a:rPr lang="id-ID" altLang="en-US" sz="2000"/>
              <a:t>Terutama retroauricular, prosesus mastoid</a:t>
            </a:r>
          </a:p>
          <a:p>
            <a:pPr lvl="1"/>
            <a:r>
              <a:rPr lang="id-ID" altLang="en-US" sz="2000"/>
              <a:t>Nyeri berdebar, nyeri tekan mastoid</a:t>
            </a:r>
          </a:p>
          <a:p>
            <a:pPr lvl="0"/>
            <a:r>
              <a:rPr lang="id-ID" altLang="en-US" sz="2400"/>
              <a:t>Kolesteatoma :</a:t>
            </a:r>
          </a:p>
          <a:p>
            <a:pPr lvl="1"/>
            <a:r>
              <a:rPr lang="id-ID" altLang="en-US" sz="2000"/>
              <a:t>Lateral kepala dan oksiput</a:t>
            </a:r>
          </a:p>
          <a:p>
            <a:pPr lvl="1"/>
            <a:r>
              <a:rPr lang="id-ID" altLang="en-US" sz="2000"/>
              <a:t>Nyeri tumpul, tidak terlalu berat</a:t>
            </a:r>
          </a:p>
          <a:p>
            <a:pPr lvl="0"/>
            <a:r>
              <a:rPr lang="id-ID" altLang="en-US" sz="2400"/>
              <a:t>Infeksi petrous pyramid :</a:t>
            </a:r>
          </a:p>
          <a:p>
            <a:pPr lvl="1"/>
            <a:r>
              <a:rPr lang="id-ID" altLang="en-US" sz="2000"/>
              <a:t>Nyeri kepala apex, satu sisi, terasa di dalam kepala</a:t>
            </a:r>
          </a:p>
          <a:p>
            <a:pPr lvl="1"/>
            <a:r>
              <a:rPr lang="id-ID" altLang="en-US" sz="2000"/>
              <a:t>Nyeri tumpul, Gradenigo syndrome ; OMS, paralisis abdusen dan neuralgia trigeminal</a:t>
            </a:r>
          </a:p>
          <a:p>
            <a:pPr lvl="0"/>
            <a:r>
              <a:rPr lang="id-ID" altLang="en-US" sz="2400"/>
              <a:t>Tumor telinga dan temporal :</a:t>
            </a:r>
          </a:p>
          <a:p>
            <a:pPr lvl="1"/>
            <a:r>
              <a:rPr lang="id-ID" altLang="en-US" sz="2000"/>
              <a:t>Tergantung letak tumor</a:t>
            </a:r>
          </a:p>
          <a:p>
            <a:pPr lvl="1"/>
            <a:r>
              <a:rPr lang="id-ID" altLang="en-US" sz="2000"/>
              <a:t>Nyeri menetap, makin memberat bila melibatkan dura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86" t="3392" r="2265" b="42394"/>
          <a:stretch>
            <a:fillRect/>
          </a:stretch>
        </p:blipFill>
        <p:spPr>
          <a:xfrm>
            <a:off x="8134350" y="2449195"/>
            <a:ext cx="2724785" cy="2090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Nyeri Kepala Faringeal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9585325" cy="4526280"/>
          </a:xfrm>
        </p:spPr>
        <p:txBody>
          <a:bodyPr/>
          <a:lstStyle/>
          <a:p>
            <a:r>
              <a:rPr lang="id-ID" altLang="en-US"/>
              <a:t>Tonsilitis akut dan abses peritonsilar :</a:t>
            </a:r>
          </a:p>
          <a:p>
            <a:pPr lvl="1"/>
            <a:r>
              <a:rPr lang="id-ID" altLang="en-US" sz="2800"/>
              <a:t>Nyeri luas di orofaring</a:t>
            </a:r>
          </a:p>
          <a:p>
            <a:pPr lvl="1"/>
            <a:r>
              <a:rPr lang="id-ID" altLang="en-US" sz="2800"/>
              <a:t>Rasa tertekan, disfagia</a:t>
            </a:r>
          </a:p>
          <a:p>
            <a:pPr lvl="0"/>
            <a:r>
              <a:rPr lang="id-ID" altLang="en-US" sz="3200"/>
              <a:t>Abses retrofaring :</a:t>
            </a:r>
          </a:p>
          <a:p>
            <a:pPr lvl="1"/>
            <a:r>
              <a:rPr lang="id-ID" altLang="en-US" sz="2800"/>
              <a:t>Tengkuk, meluas ke oksiput</a:t>
            </a:r>
          </a:p>
          <a:p>
            <a:pPr lvl="1"/>
            <a:r>
              <a:rPr lang="id-ID" altLang="en-US" sz="2800"/>
              <a:t>Nyeri berat, disfagia</a:t>
            </a:r>
          </a:p>
          <a:p>
            <a:pPr lvl="0"/>
            <a:endParaRPr lang="id-ID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Custom</PresentationFormat>
  <Paragraphs>161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Art_mountaineering</vt:lpstr>
      <vt:lpstr>NYERI PADA PENYAKIT THT</vt:lpstr>
      <vt:lpstr>CV Pembicara</vt:lpstr>
      <vt:lpstr>DEFINISI NYERI</vt:lpstr>
      <vt:lpstr>PowerPoint Presentation</vt:lpstr>
      <vt:lpstr>NYERI PADA PENYAKIT THT</vt:lpstr>
      <vt:lpstr>TELINGA (OTALGIA)</vt:lpstr>
      <vt:lpstr>Nyeri Kepala Otogenik</vt:lpstr>
      <vt:lpstr>Nyeri Kepala Otogenik</vt:lpstr>
      <vt:lpstr>Nyeri Kepala Faringeal </vt:lpstr>
      <vt:lpstr>Nyeri Kepala Faringeal  </vt:lpstr>
      <vt:lpstr>Otalgia akibat neuralgia</vt:lpstr>
      <vt:lpstr>NYERI KEPALA DAN WAJAH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Nyeri Wajah Mandibular</vt:lpstr>
      <vt:lpstr>Penyebab Lain</vt:lpstr>
      <vt:lpstr>DISFAGIA</vt:lpstr>
      <vt:lpstr>PowerPoint Presentation</vt:lpstr>
      <vt:lpstr>PENATALAKSANAAN</vt:lpstr>
      <vt:lpstr>PowerPoint Presentation</vt:lpstr>
      <vt:lpstr>PowerPoint Presentation</vt:lpstr>
      <vt:lpstr>PowerPoint Presentation</vt:lpstr>
      <vt:lpstr>CONTOH KASUS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NYERI PADA PENYAKIT THT</dc:title>
  <dc:creator>acer</dc:creator>
  <cp:lastModifiedBy>User</cp:lastModifiedBy>
  <cp:revision>40</cp:revision>
  <dcterms:created xsi:type="dcterms:W3CDTF">2018-12-05T16:29:00Z</dcterms:created>
  <dcterms:modified xsi:type="dcterms:W3CDTF">2018-12-10T02:00:01Z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