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78" y="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6" name="Shape 1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89941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30791" y="8886613"/>
            <a:ext cx="340516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541866" y="1300479"/>
            <a:ext cx="4768428" cy="5093548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lnSpc>
                <a:spcPct val="150000"/>
              </a:lnSpc>
              <a:defRPr sz="6200">
                <a:solidFill>
                  <a:srgbClr val="CCEC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41866" y="6719146"/>
            <a:ext cx="4768428" cy="134563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defTabSz="1300480">
              <a:spcBef>
                <a:spcPts val="900"/>
              </a:spcBef>
              <a:buSzTx/>
              <a:buNone/>
              <a:defRPr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845003" indent="-387803" defTabSz="1300480">
              <a:spcBef>
                <a:spcPts val="900"/>
              </a:spcBef>
              <a:buSzPct val="100000"/>
              <a:buChar char="–"/>
              <a:defRPr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76350" indent="-361950" defTabSz="1300480">
              <a:spcBef>
                <a:spcPts val="900"/>
              </a:spcBef>
              <a:buSzPct val="100000"/>
              <a:defRPr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05939" indent="-434339" defTabSz="1300480">
              <a:spcBef>
                <a:spcPts val="900"/>
              </a:spcBef>
              <a:buSzPct val="100000"/>
              <a:buChar char="–"/>
              <a:defRPr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63139" indent="-434339" defTabSz="1300480">
              <a:spcBef>
                <a:spcPts val="900"/>
              </a:spcBef>
              <a:buSzPct val="100000"/>
              <a:buChar char="»"/>
              <a:defRPr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339164" y="8886613"/>
            <a:ext cx="340517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>
            <a:spLocks noGrp="1"/>
          </p:cNvSpPr>
          <p:nvPr>
            <p:ph type="title"/>
          </p:nvPr>
        </p:nvSpPr>
        <p:spPr>
          <a:xfrm>
            <a:off x="2275839" y="433493"/>
            <a:ext cx="10295468" cy="130048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5600">
                <a:solidFill>
                  <a:srgbClr val="CCEC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34" name="Body Level One…"/>
          <p:cNvSpPr txBox="1">
            <a:spLocks noGrp="1"/>
          </p:cNvSpPr>
          <p:nvPr>
            <p:ph type="body" idx="1"/>
          </p:nvPr>
        </p:nvSpPr>
        <p:spPr>
          <a:xfrm>
            <a:off x="2275839" y="1950719"/>
            <a:ext cx="10295468" cy="6719148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defRPr sz="4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indent="-419100" defTabSz="1300480">
              <a:spcBef>
                <a:spcPts val="1000"/>
              </a:spcBef>
              <a:buSzPct val="100000"/>
              <a:defRPr sz="4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30791" y="8886613"/>
            <a:ext cx="340516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>
            <a:spLocks noGrp="1"/>
          </p:cNvSpPr>
          <p:nvPr>
            <p:ph type="title"/>
          </p:nvPr>
        </p:nvSpPr>
        <p:spPr>
          <a:xfrm>
            <a:off x="2275839" y="433493"/>
            <a:ext cx="10295468" cy="130048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5600">
                <a:solidFill>
                  <a:srgbClr val="CCEC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230791" y="8886613"/>
            <a:ext cx="340516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Diagram or Organization Char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le Text"/>
          <p:cNvSpPr txBox="1">
            <a:spLocks noGrp="1"/>
          </p:cNvSpPr>
          <p:nvPr>
            <p:ph type="title"/>
          </p:nvPr>
        </p:nvSpPr>
        <p:spPr>
          <a:xfrm>
            <a:off x="975359" y="866986"/>
            <a:ext cx="11054082" cy="1625601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1300480">
              <a:defRPr sz="5600">
                <a:solidFill>
                  <a:srgbClr val="CCEC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Title Text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88924" y="8886613"/>
            <a:ext cx="340517" cy="327432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 sz="1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bg>
      <p:bgPr>
        <a:solidFill>
          <a:srgbClr val="1F1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overlayText.png" descr="overlayTex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1448" y="8865458"/>
            <a:ext cx="341904" cy="345947"/>
          </a:xfrm>
          <a:prstGeom prst="rect">
            <a:avLst/>
          </a:prstGeom>
        </p:spPr>
        <p:txBody>
          <a:bodyPr lIns="65022" tIns="65022" rIns="65022" bIns="65022" anchor="ctr"/>
          <a:lstStyle>
            <a:lvl1pPr defTabSz="1300162">
              <a:defRPr sz="1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MANAJEMEN NYERI UNTUK MENINGKATKAN EFEKTIFITAS TERAPI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>
            <a:lvl1pPr>
              <a:defRPr sz="4900" b="1"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r>
              <a:t>MANAJEMEN NYERI UNTUK MENINGKATKAN EFEKTIFITAS TERAPI</a:t>
            </a:r>
          </a:p>
        </p:txBody>
      </p:sp>
      <p:sp>
        <p:nvSpPr>
          <p:cNvPr id="169" name="Dr. dr. KENANGA MARWAN S, SpAn.KNA…"/>
          <p:cNvSpPr txBox="1">
            <a:spLocks noGrp="1"/>
          </p:cNvSpPr>
          <p:nvPr>
            <p:ph type="subTitle" sz="quarter" idx="1"/>
          </p:nvPr>
        </p:nvSpPr>
        <p:spPr>
          <a:xfrm>
            <a:off x="6620750" y="7209948"/>
            <a:ext cx="5704811" cy="1545281"/>
          </a:xfrm>
          <a:prstGeom prst="rect">
            <a:avLst/>
          </a:prstGeom>
          <a:solidFill>
            <a:schemeClr val="accent4">
              <a:hueOff val="181116"/>
              <a:satOff val="-2364"/>
              <a:lumOff val="-35561"/>
            </a:schemeClr>
          </a:solidFill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anchor="ctr"/>
          <a:lstStyle/>
          <a:p>
            <a:pPr algn="r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pPr>
            <a:r>
              <a:t>Dr. dr. KENANGA MARWAN S, SpAn.KNA</a:t>
            </a:r>
          </a:p>
          <a:p>
            <a:pPr algn="r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pPr>
            <a:r>
              <a:t>Departemen Anestesiologi dan Terapi Intensif </a:t>
            </a:r>
          </a:p>
          <a:p>
            <a:pPr algn="r">
              <a:defRPr sz="2400"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Marker Felt"/>
                <a:ea typeface="Marker Felt"/>
                <a:cs typeface="Marker Felt"/>
                <a:sym typeface="Marker Felt"/>
              </a:defRPr>
            </a:pPr>
            <a:r>
              <a:t>FK ULM- RSUD Ulin Banjarmasin</a:t>
            </a:r>
          </a:p>
        </p:txBody>
      </p:sp>
      <p:sp>
        <p:nvSpPr>
          <p:cNvPr id="170" name="PANITIA REUNI DAN DIES NATALIS FK ULM, 7-8 Desember 2018"/>
          <p:cNvSpPr txBox="1">
            <a:spLocks noGrp="1"/>
          </p:cNvSpPr>
          <p:nvPr>
            <p:ph type="sldNum" sz="quarter" idx="2"/>
          </p:nvPr>
        </p:nvSpPr>
        <p:spPr>
          <a:xfrm>
            <a:off x="2877142" y="9304712"/>
            <a:ext cx="7250516" cy="381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/>
          <a:lstStyle>
            <a:lvl1pPr>
              <a:defRPr b="1">
                <a:solidFill>
                  <a:srgbClr val="F9FF4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Rectangle 2"/>
          <p:cNvSpPr txBox="1">
            <a:spLocks noGrp="1"/>
          </p:cNvSpPr>
          <p:nvPr>
            <p:ph type="title"/>
          </p:nvPr>
        </p:nvSpPr>
        <p:spPr>
          <a:xfrm>
            <a:off x="2980266" y="758613"/>
            <a:ext cx="7044268" cy="1625601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FFFFF"/>
                </a:solidFill>
              </a:defRPr>
            </a:lvl1pPr>
          </a:lstStyle>
          <a:p>
            <a:r>
              <a:t>Nyeri kronik</a:t>
            </a:r>
          </a:p>
        </p:txBody>
      </p:sp>
      <p:sp>
        <p:nvSpPr>
          <p:cNvPr id="365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381759" y="2926079"/>
            <a:ext cx="10241282" cy="10837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BDDEFF"/>
                </a:solidFill>
              </a:defRPr>
            </a:lvl1pPr>
          </a:lstStyle>
          <a:p>
            <a:r>
              <a:t>Termasuk segala jenis gangguan nyeri</a:t>
            </a:r>
          </a:p>
        </p:txBody>
      </p:sp>
      <p:sp>
        <p:nvSpPr>
          <p:cNvPr id="366" name="WordArt 4"/>
          <p:cNvSpPr txBox="1"/>
          <p:nvPr/>
        </p:nvSpPr>
        <p:spPr>
          <a:xfrm>
            <a:off x="5093546" y="5635413"/>
            <a:ext cx="7044268" cy="9640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754278">
              <a:defRPr sz="4292" spc="-161">
                <a:solidFill>
                  <a:srgbClr val="66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Complex Regional Pain Syndrome</a:t>
            </a:r>
          </a:p>
        </p:txBody>
      </p:sp>
      <p:sp>
        <p:nvSpPr>
          <p:cNvPr id="367" name="WordArt 5"/>
          <p:cNvSpPr txBox="1"/>
          <p:nvPr/>
        </p:nvSpPr>
        <p:spPr>
          <a:xfrm>
            <a:off x="541866" y="6394026"/>
            <a:ext cx="5960534" cy="10837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858316">
              <a:defRPr sz="5544" spc="-184">
                <a:solidFill>
                  <a:srgbClr val="F63F1B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Postherpetic Neuralgia</a:t>
            </a:r>
          </a:p>
        </p:txBody>
      </p:sp>
      <p:sp>
        <p:nvSpPr>
          <p:cNvPr id="368" name="WordArt 6"/>
          <p:cNvSpPr txBox="1"/>
          <p:nvPr/>
        </p:nvSpPr>
        <p:spPr>
          <a:xfrm>
            <a:off x="3251199" y="7477760"/>
            <a:ext cx="2655148" cy="1517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611225">
              <a:defRPr sz="5546" spc="-132">
                <a:solidFill>
                  <a:srgbClr val="EBF5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Causalgia</a:t>
            </a:r>
          </a:p>
        </p:txBody>
      </p:sp>
      <p:sp>
        <p:nvSpPr>
          <p:cNvPr id="369" name="WordArt 7"/>
          <p:cNvSpPr txBox="1"/>
          <p:nvPr/>
        </p:nvSpPr>
        <p:spPr>
          <a:xfrm>
            <a:off x="7261013" y="6502400"/>
            <a:ext cx="4551681" cy="130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533196">
              <a:defRPr sz="4182" spc="-116">
                <a:solidFill>
                  <a:srgbClr val="BDDE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Carpal tunnel syndrome</a:t>
            </a:r>
          </a:p>
        </p:txBody>
      </p:sp>
      <p:sp>
        <p:nvSpPr>
          <p:cNvPr id="370" name="WordArt 8"/>
          <p:cNvSpPr txBox="1"/>
          <p:nvPr/>
        </p:nvSpPr>
        <p:spPr>
          <a:xfrm>
            <a:off x="1300479" y="4443306"/>
            <a:ext cx="6610775" cy="15172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715264">
              <a:defRPr sz="6490" spc="-154">
                <a:solidFill>
                  <a:srgbClr val="FFE957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Trigeminal neuralgia</a:t>
            </a:r>
          </a:p>
        </p:txBody>
      </p:sp>
      <p:sp>
        <p:nvSpPr>
          <p:cNvPr id="371" name="WordArt 9"/>
          <p:cNvSpPr txBox="1"/>
          <p:nvPr/>
        </p:nvSpPr>
        <p:spPr>
          <a:xfrm>
            <a:off x="6394026" y="8344746"/>
            <a:ext cx="2059095" cy="5418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1131417">
              <a:defRPr sz="3654" spc="-243">
                <a:solidFill>
                  <a:srgbClr val="66FF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etc.</a:t>
            </a:r>
          </a:p>
        </p:txBody>
      </p:sp>
      <p:sp>
        <p:nvSpPr>
          <p:cNvPr id="372" name="WordArt 10"/>
          <p:cNvSpPr txBox="1"/>
          <p:nvPr/>
        </p:nvSpPr>
        <p:spPr>
          <a:xfrm>
            <a:off x="9536853" y="8236373"/>
            <a:ext cx="704428" cy="505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1157427">
              <a:defRPr sz="3382" spc="-241">
                <a:solidFill>
                  <a:srgbClr val="EBF5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etc.</a:t>
            </a:r>
          </a:p>
        </p:txBody>
      </p:sp>
      <p:sp>
        <p:nvSpPr>
          <p:cNvPr id="373" name="WordArt 11"/>
          <p:cNvSpPr txBox="1"/>
          <p:nvPr/>
        </p:nvSpPr>
        <p:spPr>
          <a:xfrm>
            <a:off x="1950719" y="7802880"/>
            <a:ext cx="704428" cy="505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defTabSz="1157427">
              <a:defRPr sz="3382" spc="-241">
                <a:solidFill>
                  <a:srgbClr val="EBF5FF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fade thruBlk="1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ectangle 2"/>
          <p:cNvSpPr txBox="1">
            <a:spLocks noGrp="1"/>
          </p:cNvSpPr>
          <p:nvPr>
            <p:ph type="title"/>
          </p:nvPr>
        </p:nvSpPr>
        <p:spPr>
          <a:xfrm>
            <a:off x="1083733" y="1300479"/>
            <a:ext cx="11054081" cy="1625601"/>
          </a:xfrm>
          <a:prstGeom prst="rect">
            <a:avLst/>
          </a:prstGeom>
        </p:spPr>
        <p:txBody>
          <a:bodyPr/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r>
              <a:t>Penatalaksanaan nyeri kronik</a:t>
            </a:r>
          </a:p>
        </p:txBody>
      </p:sp>
      <p:sp>
        <p:nvSpPr>
          <p:cNvPr id="376" name="Rectangle 3"/>
          <p:cNvSpPr txBox="1">
            <a:spLocks noGrp="1"/>
          </p:cNvSpPr>
          <p:nvPr>
            <p:ph type="body" idx="1"/>
          </p:nvPr>
        </p:nvSpPr>
        <p:spPr>
          <a:xfrm>
            <a:off x="1354666" y="3576319"/>
            <a:ext cx="10295468" cy="4985175"/>
          </a:xfrm>
          <a:prstGeom prst="rect">
            <a:avLst/>
          </a:prstGeom>
        </p:spPr>
        <p:txBody>
          <a:bodyPr/>
          <a:lstStyle/>
          <a:p>
            <a:pPr marL="475861" indent="-475861">
              <a:spcBef>
                <a:spcPts val="1600"/>
              </a:spcBef>
              <a:defRPr sz="4300" b="1" i="1">
                <a:solidFill>
                  <a:srgbClr val="BDDEFF"/>
                </a:solidFill>
              </a:defRPr>
            </a:pPr>
            <a:r>
              <a:t>Medikasi oral</a:t>
            </a:r>
          </a:p>
          <a:p>
            <a:pPr marL="487680" indent="-487680">
              <a:spcBef>
                <a:spcPts val="1500"/>
              </a:spcBef>
              <a:defRPr sz="4300" b="1" i="1">
                <a:solidFill>
                  <a:srgbClr val="BDDEFF"/>
                </a:solidFill>
              </a:defRPr>
            </a:pPr>
            <a:r>
              <a:t>Regional treatments</a:t>
            </a:r>
          </a:p>
          <a:p>
            <a:pPr marL="487680" indent="-487680">
              <a:spcBef>
                <a:spcPts val="1100"/>
              </a:spcBef>
              <a:buSzTx/>
              <a:buNone/>
              <a:defRPr sz="4300">
                <a:solidFill>
                  <a:srgbClr val="BDDEFF"/>
                </a:solidFill>
              </a:defRPr>
            </a:pPr>
            <a:r>
              <a:t>        * Blok saraf konvensional </a:t>
            </a:r>
          </a:p>
          <a:p>
            <a:pPr marL="487680" indent="-487680">
              <a:spcBef>
                <a:spcPts val="1100"/>
              </a:spcBef>
              <a:buSzTx/>
              <a:buNone/>
              <a:defRPr sz="4300">
                <a:solidFill>
                  <a:srgbClr val="BDDEFF"/>
                </a:solidFill>
              </a:defRPr>
            </a:pPr>
            <a:r>
              <a:t>	    *  Regional drug delivery techniques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2"/>
          <p:cNvSpPr txBox="1">
            <a:spLocks noGrp="1"/>
          </p:cNvSpPr>
          <p:nvPr>
            <p:ph type="title"/>
          </p:nvPr>
        </p:nvSpPr>
        <p:spPr>
          <a:xfrm>
            <a:off x="1354666" y="1069597"/>
            <a:ext cx="10295468" cy="1300481"/>
          </a:xfrm>
          <a:prstGeom prst="rect">
            <a:avLst/>
          </a:prstGeom>
        </p:spPr>
        <p:txBody>
          <a:bodyPr/>
          <a:lstStyle>
            <a:lvl1pPr defTabSz="1235455">
              <a:defRPr sz="6460">
                <a:solidFill>
                  <a:srgbClr val="FFFFFF"/>
                </a:solidFill>
              </a:defRPr>
            </a:lvl1pPr>
          </a:lstStyle>
          <a:p>
            <a:r>
              <a:t>Medikasi oral</a:t>
            </a:r>
          </a:p>
        </p:txBody>
      </p:sp>
      <p:sp>
        <p:nvSpPr>
          <p:cNvPr id="379" name="Rectangle 3"/>
          <p:cNvSpPr txBox="1">
            <a:spLocks noGrp="1"/>
          </p:cNvSpPr>
          <p:nvPr>
            <p:ph type="body" idx="1"/>
          </p:nvPr>
        </p:nvSpPr>
        <p:spPr>
          <a:xfrm>
            <a:off x="1354666" y="2709333"/>
            <a:ext cx="10295468" cy="6285654"/>
          </a:xfrm>
          <a:prstGeom prst="rect">
            <a:avLst/>
          </a:prstGeom>
        </p:spPr>
        <p:txBody>
          <a:bodyPr/>
          <a:lstStyle/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/>
              <a:defRPr sz="3400" b="1">
                <a:solidFill>
                  <a:srgbClr val="BDDEFF"/>
                </a:solidFill>
              </a:defRPr>
            </a:pPr>
            <a:r>
              <a:t>Sodium channnel blockers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(carbamazepine, mexiletine, amitriptiline)</a:t>
            </a:r>
          </a:p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 startAt="2"/>
              <a:defRPr sz="3400" b="1">
                <a:solidFill>
                  <a:srgbClr val="BDDEFF"/>
                </a:solidFill>
              </a:defRPr>
            </a:pPr>
            <a:r>
              <a:t>Modulation of descending pathway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(amitriptiline, imipramine, clonidine)</a:t>
            </a:r>
          </a:p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 startAt="3"/>
              <a:defRPr sz="3400" b="1">
                <a:solidFill>
                  <a:srgbClr val="BDDEFF"/>
                </a:solidFill>
              </a:defRPr>
            </a:pPr>
            <a:r>
              <a:t>NSAIDs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(COX-1&amp;2 or COX-2 inhibitors)</a:t>
            </a:r>
          </a:p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 startAt="4"/>
              <a:defRPr sz="3400" b="1">
                <a:solidFill>
                  <a:srgbClr val="BDDEFF"/>
                </a:solidFill>
              </a:defRPr>
            </a:pPr>
            <a:r>
              <a:t>Opioids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(morphine, buprenorphine)</a:t>
            </a:r>
          </a:p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 startAt="5"/>
              <a:defRPr sz="3400" b="1">
                <a:solidFill>
                  <a:srgbClr val="BDDEFF"/>
                </a:solidFill>
              </a:defRPr>
            </a:pPr>
            <a:r>
              <a:t>NMDA receptor blockers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(ketamine, lamotrigine)</a:t>
            </a:r>
          </a:p>
          <a:p>
            <a:pPr marL="613610" indent="-613610">
              <a:lnSpc>
                <a:spcPct val="90000"/>
              </a:lnSpc>
              <a:spcBef>
                <a:spcPts val="0"/>
              </a:spcBef>
              <a:buAutoNum type="arabicPeriod" startAt="6"/>
              <a:defRPr sz="3400" b="1">
                <a:solidFill>
                  <a:srgbClr val="BDDEFF"/>
                </a:solidFill>
              </a:defRPr>
            </a:pPr>
            <a:r>
              <a:t>GABA agonists</a:t>
            </a:r>
          </a:p>
          <a:p>
            <a:pPr marL="487680" indent="-487680">
              <a:lnSpc>
                <a:spcPct val="90000"/>
              </a:lnSpc>
              <a:spcBef>
                <a:spcPts val="0"/>
              </a:spcBef>
              <a:buSzTx/>
              <a:buNone/>
              <a:defRPr sz="3400" b="1">
                <a:solidFill>
                  <a:srgbClr val="BDDEFF"/>
                </a:solidFill>
              </a:defRPr>
            </a:pPr>
            <a:r>
              <a:t>     (barbiturates, midazolam, baclofen, gabapentin)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Rectangle 2"/>
          <p:cNvSpPr txBox="1">
            <a:spLocks noGrp="1"/>
          </p:cNvSpPr>
          <p:nvPr>
            <p:ph type="title"/>
          </p:nvPr>
        </p:nvSpPr>
        <p:spPr>
          <a:xfrm>
            <a:off x="1109648" y="1387649"/>
            <a:ext cx="10295468" cy="1300481"/>
          </a:xfrm>
          <a:prstGeom prst="rect">
            <a:avLst/>
          </a:prstGeom>
        </p:spPr>
        <p:txBody>
          <a:bodyPr/>
          <a:lstStyle>
            <a:lvl1pPr algn="just" defTabSz="793292">
              <a:defRPr sz="402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Mengapa nyeri kronik menjadi masalah besar bagi kita? </a:t>
            </a:r>
          </a:p>
        </p:txBody>
      </p:sp>
      <p:sp>
        <p:nvSpPr>
          <p:cNvPr id="382" name="Rectangle 3"/>
          <p:cNvSpPr txBox="1">
            <a:spLocks noGrp="1"/>
          </p:cNvSpPr>
          <p:nvPr>
            <p:ph type="body" idx="1"/>
          </p:nvPr>
        </p:nvSpPr>
        <p:spPr>
          <a:xfrm>
            <a:off x="975359" y="3142826"/>
            <a:ext cx="10564046" cy="5527041"/>
          </a:xfrm>
          <a:prstGeom prst="rect">
            <a:avLst/>
          </a:prstGeom>
        </p:spPr>
        <p:txBody>
          <a:bodyPr/>
          <a:lstStyle/>
          <a:p>
            <a:pPr marL="838200" indent="-838200" algn="just">
              <a:buAutoNum type="arabicPeriod"/>
              <a:defRPr sz="3800">
                <a:solidFill>
                  <a:srgbClr val="BDDEFF"/>
                </a:solidFill>
              </a:defRPr>
            </a:pPr>
            <a:r>
              <a:t>Pengajaran tentang nyeri belum terorganisasi dengan baik </a:t>
            </a:r>
          </a:p>
          <a:p>
            <a:pPr marL="838200" indent="-838200" algn="just">
              <a:buAutoNum type="arabicPeriod"/>
              <a:defRPr sz="3800">
                <a:solidFill>
                  <a:srgbClr val="BDDEFF"/>
                </a:solidFill>
              </a:defRPr>
            </a:pPr>
            <a:r>
              <a:t>Pengetahuan kita tentang mekanisme nyeri kronik belum seluruhnya dapat  diterangkan </a:t>
            </a:r>
          </a:p>
          <a:p>
            <a:pPr marL="838200" indent="-838200" algn="just">
              <a:buAutoNum type="arabicPeriod"/>
              <a:defRPr sz="3800">
                <a:solidFill>
                  <a:srgbClr val="BDDEFF"/>
                </a:solidFill>
              </a:defRPr>
            </a:pPr>
            <a:r>
              <a:t>Pengelolaan nyeri kronik yang tidak integratif dan holistik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tangle 2"/>
          <p:cNvSpPr txBox="1">
            <a:spLocks noGrp="1"/>
          </p:cNvSpPr>
          <p:nvPr>
            <p:ph type="title"/>
          </p:nvPr>
        </p:nvSpPr>
        <p:spPr>
          <a:xfrm>
            <a:off x="975359" y="975359"/>
            <a:ext cx="11054082" cy="97536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KANKER</a:t>
            </a:r>
          </a:p>
        </p:txBody>
      </p:sp>
      <p:grpSp>
        <p:nvGrpSpPr>
          <p:cNvPr id="387" name="Oval 3"/>
          <p:cNvGrpSpPr/>
          <p:nvPr/>
        </p:nvGrpSpPr>
        <p:grpSpPr>
          <a:xfrm>
            <a:off x="5061373" y="4443306"/>
            <a:ext cx="2926081" cy="2275841"/>
            <a:chOff x="0" y="0"/>
            <a:chExt cx="2926080" cy="2275839"/>
          </a:xfrm>
        </p:grpSpPr>
        <p:sp>
          <p:nvSpPr>
            <p:cNvPr id="385" name="Oval"/>
            <p:cNvSpPr/>
            <p:nvPr/>
          </p:nvSpPr>
          <p:spPr>
            <a:xfrm>
              <a:off x="0" y="0"/>
              <a:ext cx="2926081" cy="2275841"/>
            </a:xfrm>
            <a:prstGeom prst="ellipse">
              <a:avLst/>
            </a:prstGeom>
            <a:solidFill>
              <a:srgbClr val="FF0000"/>
            </a:solidFill>
            <a:ln w="12700" cap="flat">
              <a:solidFill>
                <a:srgbClr val="EBF5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ctr">
              <a:noAutofit/>
            </a:bodyPr>
            <a:lstStyle/>
            <a:p>
              <a:pPr defTabSz="1300480">
                <a:defRPr sz="2400">
                  <a:solidFill>
                    <a:srgbClr val="DCDEE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TOTAL…"/>
            <p:cNvSpPr txBox="1"/>
            <p:nvPr/>
          </p:nvSpPr>
          <p:spPr>
            <a:xfrm>
              <a:off x="301896" y="425195"/>
              <a:ext cx="2322288" cy="142544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ctr">
              <a:spAutoFit/>
            </a:bodyPr>
            <a:lstStyle/>
            <a:p>
              <a:pPr defTabSz="1300480">
                <a:defRPr sz="4400" b="1">
                  <a:solidFill>
                    <a:srgbClr val="BDDE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TOTAL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4400" b="1">
                  <a:solidFill>
                    <a:srgbClr val="BDDEFF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defRPr>
              </a:pPr>
              <a:r>
                <a:t>PAIN</a:t>
              </a:r>
            </a:p>
          </p:txBody>
        </p:sp>
      </p:grpSp>
      <p:sp>
        <p:nvSpPr>
          <p:cNvPr id="388" name="Text Box 4"/>
          <p:cNvSpPr txBox="1"/>
          <p:nvPr/>
        </p:nvSpPr>
        <p:spPr>
          <a:xfrm>
            <a:off x="4882727" y="2785533"/>
            <a:ext cx="3111275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b="1">
                <a:solidFill>
                  <a:srgbClr val="BDDE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SOMATIC SOURCE</a:t>
            </a:r>
          </a:p>
        </p:txBody>
      </p:sp>
      <p:sp>
        <p:nvSpPr>
          <p:cNvPr id="389" name="Text Box 5"/>
          <p:cNvSpPr txBox="1"/>
          <p:nvPr/>
        </p:nvSpPr>
        <p:spPr>
          <a:xfrm>
            <a:off x="9687560" y="5265420"/>
            <a:ext cx="1282623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b="1">
                <a:solidFill>
                  <a:srgbClr val="BDDE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ANGER</a:t>
            </a:r>
          </a:p>
        </p:txBody>
      </p:sp>
      <p:sp>
        <p:nvSpPr>
          <p:cNvPr id="390" name="Text Box 6"/>
          <p:cNvSpPr txBox="1"/>
          <p:nvPr/>
        </p:nvSpPr>
        <p:spPr>
          <a:xfrm>
            <a:off x="1113366" y="5316220"/>
            <a:ext cx="2251941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b="1">
                <a:solidFill>
                  <a:srgbClr val="BDDE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DEPRESSION</a:t>
            </a:r>
          </a:p>
        </p:txBody>
      </p:sp>
      <p:sp>
        <p:nvSpPr>
          <p:cNvPr id="391" name="Text Box 7"/>
          <p:cNvSpPr txBox="1"/>
          <p:nvPr/>
        </p:nvSpPr>
        <p:spPr>
          <a:xfrm>
            <a:off x="5714153" y="7694506"/>
            <a:ext cx="1593675" cy="498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sz="2400" b="1">
                <a:solidFill>
                  <a:srgbClr val="BDDEF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ANXIETY</a:t>
            </a:r>
          </a:p>
        </p:txBody>
      </p:sp>
      <p:sp>
        <p:nvSpPr>
          <p:cNvPr id="392" name="AutoShape 8"/>
          <p:cNvSpPr/>
          <p:nvPr/>
        </p:nvSpPr>
        <p:spPr>
          <a:xfrm>
            <a:off x="6068906" y="3359573"/>
            <a:ext cx="866988" cy="9753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6200"/>
                </a:moveTo>
                <a:lnTo>
                  <a:pt x="5400" y="162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6200"/>
                </a:lnTo>
                <a:lnTo>
                  <a:pt x="21600" y="16200"/>
                </a:lnTo>
                <a:lnTo>
                  <a:pt x="10800" y="21600"/>
                </a:lnTo>
                <a:close/>
              </a:path>
            </a:pathLst>
          </a:custGeom>
          <a:solidFill>
            <a:srgbClr val="339966"/>
          </a:solidFill>
          <a:ln w="12700">
            <a:solidFill>
              <a:srgbClr val="EBF5FF"/>
            </a:solidFill>
            <a:miter/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3" name="AutoShape 9"/>
          <p:cNvSpPr/>
          <p:nvPr/>
        </p:nvSpPr>
        <p:spPr>
          <a:xfrm>
            <a:off x="3901439" y="5201920"/>
            <a:ext cx="1083735" cy="650241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339966"/>
          </a:solidFill>
          <a:ln w="12700">
            <a:solidFill>
              <a:srgbClr val="EBF5FF"/>
            </a:solidFill>
            <a:miter/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4" name="AutoShape 10"/>
          <p:cNvSpPr/>
          <p:nvPr/>
        </p:nvSpPr>
        <p:spPr>
          <a:xfrm>
            <a:off x="8128000" y="5201920"/>
            <a:ext cx="1300481" cy="650241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339966"/>
          </a:solidFill>
          <a:ln w="12700">
            <a:solidFill>
              <a:srgbClr val="EBF5FF"/>
            </a:solidFill>
            <a:miter/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5" name="AutoShape 11"/>
          <p:cNvSpPr/>
          <p:nvPr/>
        </p:nvSpPr>
        <p:spPr>
          <a:xfrm>
            <a:off x="6183206" y="6782646"/>
            <a:ext cx="758615" cy="866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100"/>
                </a:moveTo>
                <a:lnTo>
                  <a:pt x="10800" y="0"/>
                </a:lnTo>
                <a:lnTo>
                  <a:pt x="21600" y="8100"/>
                </a:lnTo>
                <a:lnTo>
                  <a:pt x="17550" y="8100"/>
                </a:lnTo>
                <a:lnTo>
                  <a:pt x="17550" y="21600"/>
                </a:lnTo>
                <a:lnTo>
                  <a:pt x="4050" y="21600"/>
                </a:lnTo>
                <a:lnTo>
                  <a:pt x="4050" y="8100"/>
                </a:lnTo>
                <a:close/>
              </a:path>
            </a:pathLst>
          </a:custGeom>
          <a:solidFill>
            <a:srgbClr val="339966"/>
          </a:solidFill>
          <a:ln w="12700">
            <a:solidFill>
              <a:srgbClr val="EBF5FF"/>
            </a:solidFill>
            <a:miter/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6" name="Text Box 12"/>
          <p:cNvSpPr txBox="1"/>
          <p:nvPr/>
        </p:nvSpPr>
        <p:spPr>
          <a:xfrm>
            <a:off x="2282613" y="8581813"/>
            <a:ext cx="8260232" cy="701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1300480">
              <a:defRPr b="1">
                <a:solidFill>
                  <a:srgbClr val="FFFF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t>Bio-psiko-sosio-kulturo-spiritual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Rectangle 2"/>
          <p:cNvSpPr txBox="1">
            <a:spLocks noGrp="1"/>
          </p:cNvSpPr>
          <p:nvPr>
            <p:ph type="body" idx="1"/>
          </p:nvPr>
        </p:nvSpPr>
        <p:spPr>
          <a:xfrm>
            <a:off x="975359" y="2438399"/>
            <a:ext cx="11054082" cy="4876802"/>
          </a:xfrm>
          <a:prstGeom prst="rect">
            <a:avLst/>
          </a:prstGeom>
        </p:spPr>
        <p:txBody>
          <a:bodyPr/>
          <a:lstStyle/>
          <a:p>
            <a:pPr marL="476250" indent="-476250" algn="just">
              <a:spcBef>
                <a:spcPts val="1200"/>
              </a:spcBef>
              <a:defRPr sz="4600">
                <a:solidFill>
                  <a:srgbClr val="FFFF00"/>
                </a:solidFill>
              </a:defRPr>
            </a:pPr>
            <a:r>
              <a:t>Menurut Wisconsin,</a:t>
            </a:r>
            <a:r>
              <a:rPr>
                <a:solidFill>
                  <a:srgbClr val="BDDEFF"/>
                </a:solidFill>
              </a:rPr>
              <a:t> nyeri merupakan faktor utama yang mendorong penderita nyeri kanker berupaya untuk bunuh diri. Pengalaman ini pulalah yang memicu lahirnya paham </a:t>
            </a:r>
            <a:r>
              <a:rPr i="1">
                <a:solidFill>
                  <a:srgbClr val="BDDEFF"/>
                </a:solidFill>
              </a:rPr>
              <a:t>euthanasia</a:t>
            </a:r>
            <a:r>
              <a:rPr>
                <a:solidFill>
                  <a:srgbClr val="BDDEFF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Rectangle 2"/>
          <p:cNvSpPr txBox="1">
            <a:spLocks noGrp="1"/>
          </p:cNvSpPr>
          <p:nvPr>
            <p:ph type="title"/>
          </p:nvPr>
        </p:nvSpPr>
        <p:spPr>
          <a:xfrm>
            <a:off x="975359" y="975359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Dalam Evaluasi perlu Diperhatikan</a:t>
            </a:r>
          </a:p>
        </p:txBody>
      </p:sp>
      <p:sp>
        <p:nvSpPr>
          <p:cNvPr id="401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3251199" y="3467946"/>
            <a:ext cx="6502402" cy="3684695"/>
          </a:xfrm>
          <a:prstGeom prst="rect">
            <a:avLst/>
          </a:prstGeom>
        </p:spPr>
        <p:txBody>
          <a:bodyPr/>
          <a:lstStyle/>
          <a:p>
            <a:pPr marL="827314" indent="-827314">
              <a:lnSpc>
                <a:spcPct val="120000"/>
              </a:lnSpc>
              <a:spcBef>
                <a:spcPts val="900"/>
              </a:spcBef>
              <a:buAutoNum type="arabicPeriod"/>
              <a:defRPr sz="3800">
                <a:solidFill>
                  <a:srgbClr val="BDDEFF"/>
                </a:solidFill>
              </a:defRPr>
            </a:pPr>
            <a:r>
              <a:t>Penyebab Nyeri Kanker</a:t>
            </a:r>
          </a:p>
          <a:p>
            <a:pPr marL="827314" indent="-827314">
              <a:lnSpc>
                <a:spcPct val="120000"/>
              </a:lnSpc>
              <a:spcBef>
                <a:spcPts val="900"/>
              </a:spcBef>
              <a:buAutoNum type="arabicPeriod"/>
              <a:defRPr sz="3800">
                <a:solidFill>
                  <a:srgbClr val="BDDEFF"/>
                </a:solidFill>
              </a:defRPr>
            </a:pPr>
            <a:r>
              <a:t>Jenis Nyeri Kanker</a:t>
            </a:r>
          </a:p>
          <a:p>
            <a:pPr marL="827314" indent="-827314">
              <a:lnSpc>
                <a:spcPct val="120000"/>
              </a:lnSpc>
              <a:spcBef>
                <a:spcPts val="900"/>
              </a:spcBef>
              <a:buAutoNum type="arabicPeriod"/>
              <a:defRPr sz="3800">
                <a:solidFill>
                  <a:srgbClr val="BDDEFF"/>
                </a:solidFill>
              </a:defRPr>
            </a:pPr>
            <a:r>
              <a:t>Sifat Nyeri Kanker</a:t>
            </a:r>
          </a:p>
          <a:p>
            <a:pPr marL="827314" indent="-827314">
              <a:lnSpc>
                <a:spcPct val="120000"/>
              </a:lnSpc>
              <a:spcBef>
                <a:spcPts val="900"/>
              </a:spcBef>
              <a:buAutoNum type="arabicPeriod"/>
              <a:defRPr sz="3800">
                <a:solidFill>
                  <a:srgbClr val="BDDEFF"/>
                </a:solidFill>
              </a:defRPr>
            </a:pPr>
            <a:r>
              <a:t>Derajat Nyeri Kanker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Rectangle 2"/>
          <p:cNvSpPr txBox="1">
            <a:spLocks noGrp="1"/>
          </p:cNvSpPr>
          <p:nvPr>
            <p:ph type="title"/>
          </p:nvPr>
        </p:nvSpPr>
        <p:spPr>
          <a:xfrm>
            <a:off x="975359" y="809770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Akibat Kanker</a:t>
            </a:r>
          </a:p>
        </p:txBody>
      </p:sp>
      <p:sp>
        <p:nvSpPr>
          <p:cNvPr id="404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1300479" y="2704621"/>
            <a:ext cx="10403842" cy="1408854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90000"/>
              </a:lnSpc>
              <a:buSzTx/>
              <a:buNone/>
              <a:defRPr sz="4000">
                <a:solidFill>
                  <a:srgbClr val="FFEF34"/>
                </a:solidFill>
              </a:defRPr>
            </a:lvl1pPr>
          </a:lstStyle>
          <a:p>
            <a:r>
              <a:t>70% Penderita akan mengalami nyeri ringan sampai berat</a:t>
            </a:r>
          </a:p>
        </p:txBody>
      </p:sp>
      <p:sp>
        <p:nvSpPr>
          <p:cNvPr id="405" name="Rectangle 4"/>
          <p:cNvSpPr txBox="1"/>
          <p:nvPr/>
        </p:nvSpPr>
        <p:spPr>
          <a:xfrm>
            <a:off x="1270862" y="4224204"/>
            <a:ext cx="10463076" cy="4347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476" tIns="65476" rIns="65476" bIns="65476">
            <a:spAutoFit/>
          </a:bodyPr>
          <a:lstStyle/>
          <a:p>
            <a:pPr marL="537351" indent="-537351" algn="l" defTabSz="1300480">
              <a:lnSpc>
                <a:spcPct val="90000"/>
              </a:lnSpc>
              <a:spcBef>
                <a:spcPts val="900"/>
              </a:spcBef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Mekanisme: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Infiltrasi ke tulang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Infiltrasi ke jaringan syaraf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Pengaruh langsung ke organ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Pengaruh Langsung ke jaringan lunak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Ulserasi jaringan</a:t>
            </a:r>
            <a:endParaRPr>
              <a:solidFill>
                <a:srgbClr val="EBF5FF"/>
              </a:solidFill>
            </a:endParaRPr>
          </a:p>
          <a:p>
            <a:pPr marL="512762" indent="-512762" algn="l" defTabSz="1300480">
              <a:lnSpc>
                <a:spcPct val="90000"/>
              </a:lnSpc>
              <a:spcBef>
                <a:spcPts val="900"/>
              </a:spcBef>
              <a:buClr>
                <a:srgbClr val="CCECFF"/>
              </a:buClr>
              <a:buSzPct val="100000"/>
              <a:buChar char="•"/>
              <a:defRPr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Peningkatan Tekanan Intra Kranial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2"/>
          <p:cNvSpPr txBox="1">
            <a:spLocks noGrp="1"/>
          </p:cNvSpPr>
          <p:nvPr>
            <p:ph type="title"/>
          </p:nvPr>
        </p:nvSpPr>
        <p:spPr>
          <a:xfrm>
            <a:off x="1141958" y="1212973"/>
            <a:ext cx="11054081" cy="162560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yang berhubungan dengan kanker</a:t>
            </a:r>
          </a:p>
        </p:txBody>
      </p:sp>
      <p:sp>
        <p:nvSpPr>
          <p:cNvPr id="408" name="Rectangle 3"/>
          <p:cNvSpPr txBox="1">
            <a:spLocks noGrp="1"/>
          </p:cNvSpPr>
          <p:nvPr>
            <p:ph type="body" idx="1"/>
          </p:nvPr>
        </p:nvSpPr>
        <p:spPr>
          <a:xfrm>
            <a:off x="1679786" y="2817706"/>
            <a:ext cx="9645228" cy="6285655"/>
          </a:xfrm>
          <a:prstGeom prst="rect">
            <a:avLst/>
          </a:prstGeom>
        </p:spPr>
        <p:txBody>
          <a:bodyPr/>
          <a:lstStyle/>
          <a:p>
            <a:pPr marL="677333" indent="-677333">
              <a:spcBef>
                <a:spcPts val="800"/>
              </a:spcBef>
              <a:buSzTx/>
              <a:buNone/>
              <a:defRPr sz="3400">
                <a:solidFill>
                  <a:srgbClr val="BDDEFF"/>
                </a:solidFill>
              </a:defRPr>
            </a:pPr>
            <a:r>
              <a:t>Mekanisme: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Kejang otot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Dekubitus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Infeksi dengan jamur Kandida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Trombosis Vena Dalam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Sembelit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Sembab akibat sumbatan Pembuluh Limfe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Neuralgia Pasca Infeksi Herpes Zoster</a:t>
            </a:r>
          </a:p>
          <a:p>
            <a:pPr marL="674687" indent="-674687">
              <a:spcBef>
                <a:spcPts val="800"/>
              </a:spcBef>
              <a:defRPr sz="3400">
                <a:solidFill>
                  <a:srgbClr val="BDDEFF"/>
                </a:solidFill>
              </a:defRPr>
            </a:pPr>
            <a:r>
              <a:t>Emboli Paru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Rectangle 2"/>
          <p:cNvSpPr txBox="1">
            <a:spLocks noGrp="1"/>
          </p:cNvSpPr>
          <p:nvPr>
            <p:ph type="title"/>
          </p:nvPr>
        </p:nvSpPr>
        <p:spPr>
          <a:xfrm>
            <a:off x="1715462" y="2144916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 sz="5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Akibat Pengobatan</a:t>
            </a:r>
          </a:p>
        </p:txBody>
      </p:sp>
      <p:sp>
        <p:nvSpPr>
          <p:cNvPr id="41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1896533" y="3576319"/>
            <a:ext cx="9211734" cy="4009815"/>
          </a:xfrm>
          <a:prstGeom prst="rect">
            <a:avLst/>
          </a:prstGeom>
        </p:spPr>
        <p:txBody>
          <a:bodyPr/>
          <a:lstStyle/>
          <a:p>
            <a:pPr marL="819574" indent="-819574">
              <a:spcBef>
                <a:spcPts val="1200"/>
              </a:spcBef>
              <a:buSzTx/>
              <a:buNone/>
              <a:defRPr sz="5000">
                <a:solidFill>
                  <a:srgbClr val="BDDEFF"/>
                </a:solidFill>
              </a:defRPr>
            </a:pPr>
            <a:r>
              <a:t>Mekanisme:</a:t>
            </a:r>
          </a:p>
          <a:p>
            <a:pPr marL="800365" indent="-800365">
              <a:spcBef>
                <a:spcPts val="1200"/>
              </a:spcBef>
              <a:defRPr sz="5000">
                <a:solidFill>
                  <a:srgbClr val="BDDEFF"/>
                </a:solidFill>
              </a:defRPr>
            </a:pPr>
            <a:r>
              <a:t>Akibat proses pembedahan</a:t>
            </a:r>
          </a:p>
          <a:p>
            <a:pPr marL="800365" indent="-800365">
              <a:spcBef>
                <a:spcPts val="1200"/>
              </a:spcBef>
              <a:defRPr sz="5000">
                <a:solidFill>
                  <a:srgbClr val="BDDEFF"/>
                </a:solidFill>
              </a:defRPr>
            </a:pPr>
            <a:r>
              <a:t>Akibat kemoterapi</a:t>
            </a:r>
          </a:p>
          <a:p>
            <a:pPr marL="800365" indent="-800365">
              <a:spcBef>
                <a:spcPts val="1200"/>
              </a:spcBef>
              <a:defRPr sz="5000">
                <a:solidFill>
                  <a:srgbClr val="BDDEFF"/>
                </a:solidFill>
              </a:defRPr>
            </a:pPr>
            <a:r>
              <a:t>Akibat radioterapi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2"/>
          <p:cNvSpPr txBox="1"/>
          <p:nvPr/>
        </p:nvSpPr>
        <p:spPr>
          <a:xfrm>
            <a:off x="566435" y="2498593"/>
            <a:ext cx="11054081" cy="734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algn="just" defTabSz="1300480">
              <a:defRPr sz="4300" b="1" cap="all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Secara Umum dikenal 3 Jenis Nyeri</a:t>
            </a:r>
          </a:p>
        </p:txBody>
      </p:sp>
      <p:sp>
        <p:nvSpPr>
          <p:cNvPr id="173" name="Rectangle 3"/>
          <p:cNvSpPr txBox="1"/>
          <p:nvPr/>
        </p:nvSpPr>
        <p:spPr>
          <a:xfrm>
            <a:off x="753228" y="3795422"/>
            <a:ext cx="7911254" cy="247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1288472" indent="-1288472" algn="l" defTabSz="1300480">
              <a:spcBef>
                <a:spcPts val="1500"/>
              </a:spcBef>
              <a:buSzPct val="100000"/>
              <a:buAutoNum type="arabicPeriod"/>
              <a:defRPr sz="4500" b="1"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Nyeri Akut</a:t>
            </a:r>
            <a:endParaRPr>
              <a:solidFill>
                <a:srgbClr val="EBF5FF"/>
              </a:solidFill>
            </a:endParaRPr>
          </a:p>
          <a:p>
            <a:pPr marL="1288472" indent="-1288472" algn="l" defTabSz="1300480">
              <a:spcBef>
                <a:spcPts val="1500"/>
              </a:spcBef>
              <a:buSzPct val="100000"/>
              <a:buAutoNum type="arabicPeriod"/>
              <a:defRPr sz="4500" b="1"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Nyeri Kronik</a:t>
            </a:r>
            <a:endParaRPr>
              <a:solidFill>
                <a:srgbClr val="EBF5FF"/>
              </a:solidFill>
            </a:endParaRPr>
          </a:p>
          <a:p>
            <a:pPr marL="1288472" indent="-1288472" algn="l" defTabSz="1300480">
              <a:spcBef>
                <a:spcPts val="1500"/>
              </a:spcBef>
              <a:buSzPct val="100000"/>
              <a:buAutoNum type="arabicPeriod"/>
              <a:defRPr sz="4500" b="1">
                <a:solidFill>
                  <a:srgbClr val="BDDE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Nyeri Kanker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Rectangle 4"/>
          <p:cNvSpPr txBox="1">
            <a:spLocks noGrp="1"/>
          </p:cNvSpPr>
          <p:nvPr>
            <p:ph type="title"/>
          </p:nvPr>
        </p:nvSpPr>
        <p:spPr>
          <a:xfrm>
            <a:off x="1533718" y="1720847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 sz="3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Hal lain yang tidak langsung berhubungan dengan Kanker Maupun Pengobatan Kanker</a:t>
            </a:r>
          </a:p>
        </p:txBody>
      </p:sp>
      <p:sp>
        <p:nvSpPr>
          <p:cNvPr id="414" name="Rectangle 5"/>
          <p:cNvSpPr txBox="1">
            <a:spLocks noGrp="1"/>
          </p:cNvSpPr>
          <p:nvPr>
            <p:ph type="body" sz="half" idx="1"/>
          </p:nvPr>
        </p:nvSpPr>
        <p:spPr>
          <a:xfrm>
            <a:off x="1896533" y="3467946"/>
            <a:ext cx="9211734" cy="4985175"/>
          </a:xfrm>
          <a:prstGeom prst="rect">
            <a:avLst/>
          </a:prstGeom>
        </p:spPr>
        <p:txBody>
          <a:bodyPr/>
          <a:lstStyle/>
          <a:p>
            <a:pPr marL="487680" indent="-487680">
              <a:spcBef>
                <a:spcPts val="900"/>
              </a:spcBef>
              <a:buSzTx/>
              <a:buNone/>
              <a:defRPr sz="3800">
                <a:solidFill>
                  <a:srgbClr val="BDDEFF"/>
                </a:solidFill>
              </a:defRPr>
            </a:pPr>
            <a:r>
              <a:t>Mekanisme:</a:t>
            </a:r>
          </a:p>
          <a:p>
            <a:pPr marL="465364" indent="-465364"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Nyeri otot dan tulang</a:t>
            </a:r>
          </a:p>
          <a:p>
            <a:pPr marL="465364" indent="-465364"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Sakit Kepala atau migrain</a:t>
            </a:r>
          </a:p>
          <a:p>
            <a:pPr marL="465364" indent="-465364"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Arthritis</a:t>
            </a:r>
          </a:p>
          <a:p>
            <a:pPr marL="465364" indent="-465364"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Nyeri akibat kelainan Kardiovaskuler</a:t>
            </a:r>
          </a:p>
          <a:p>
            <a:pPr marL="465364" indent="-465364"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Neuropati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Rectangle 2"/>
          <p:cNvSpPr txBox="1">
            <a:spLocks noGrp="1"/>
          </p:cNvSpPr>
          <p:nvPr>
            <p:ph type="title"/>
          </p:nvPr>
        </p:nvSpPr>
        <p:spPr>
          <a:xfrm>
            <a:off x="975359" y="1535737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Adapun Faktor yang mempengaruhi Nyeri Fisik:</a:t>
            </a:r>
          </a:p>
        </p:txBody>
      </p:sp>
      <p:sp>
        <p:nvSpPr>
          <p:cNvPr id="417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2763519" y="3684693"/>
            <a:ext cx="7477762" cy="4226561"/>
          </a:xfrm>
          <a:prstGeom prst="rect">
            <a:avLst/>
          </a:prstGeom>
        </p:spPr>
        <p:txBody>
          <a:bodyPr/>
          <a:lstStyle/>
          <a:p>
            <a:pPr marL="782071" indent="-782071">
              <a:lnSpc>
                <a:spcPct val="120000"/>
              </a:lnSpc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Gangguan Fisik yang lain</a:t>
            </a:r>
          </a:p>
          <a:p>
            <a:pPr marL="782071" indent="-782071">
              <a:lnSpc>
                <a:spcPct val="120000"/>
              </a:lnSpc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Masalah Psikologis</a:t>
            </a:r>
          </a:p>
          <a:p>
            <a:pPr marL="782071" indent="-782071">
              <a:lnSpc>
                <a:spcPct val="120000"/>
              </a:lnSpc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Masalah-masalah Sosial</a:t>
            </a:r>
          </a:p>
          <a:p>
            <a:pPr marL="782071" indent="-782071">
              <a:lnSpc>
                <a:spcPct val="120000"/>
              </a:lnSpc>
              <a:spcBef>
                <a:spcPts val="900"/>
              </a:spcBef>
              <a:defRPr sz="3800">
                <a:solidFill>
                  <a:srgbClr val="BDDEFF"/>
                </a:solidFill>
              </a:defRPr>
            </a:pPr>
            <a:r>
              <a:t>Faktor Budaya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42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94" y="779048"/>
            <a:ext cx="12529812" cy="86488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423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7768" y="6372619"/>
            <a:ext cx="8689976" cy="2049463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Numeric Rating Scale…"/>
          <p:cNvSpPr txBox="1"/>
          <p:nvPr/>
        </p:nvSpPr>
        <p:spPr>
          <a:xfrm>
            <a:off x="1109662" y="1040768"/>
            <a:ext cx="10785476" cy="5415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lvl="1" algn="just" defTabSz="1300162">
              <a:defRPr sz="2400" b="1" i="1">
                <a:latin typeface="Arial"/>
                <a:ea typeface="Arial"/>
                <a:cs typeface="Arial"/>
                <a:sym typeface="Arial"/>
              </a:defRPr>
            </a:pPr>
            <a:r>
              <a:t>Numeric Rating Scale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Indikasi: digunakan pada pasien dewasa dan anak berusia &gt; 9 tahun yang dapat menggunakan angka untuk melambangkan intensitas nyeri yang dirasakannya.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Instruksi: pasien akan ditanya mengenai intensitas nyeri yang dirasakan dan dilambangkan dengan angka antara 0 – 10. </a:t>
            </a:r>
          </a:p>
          <a:p>
            <a:pPr lvl="3" indent="1371600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0 = tidak nyeri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1 – 3 = nyeri ringan (sedikit mengganggu aktivitas sehari-hari)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4 – 6 = nyeri sedang (gangguan nyata terhadap aktivitas sehari-hari)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7 – 10 = nyeri berat (tidak dapat melakukan aktivitas sehari-hari)</a:t>
            </a:r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lvl="1" algn="just" defTabSz="1300162">
              <a:defRPr sz="2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427" name="Wong Baker FACES Pain Scale…"/>
          <p:cNvSpPr txBox="1"/>
          <p:nvPr/>
        </p:nvSpPr>
        <p:spPr>
          <a:xfrm>
            <a:off x="1109662" y="1278716"/>
            <a:ext cx="10785476" cy="524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just" defTabSz="1300162">
              <a:defRPr sz="2400" b="1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Wong Baker FACES </a:t>
            </a:r>
            <a:r>
              <a:rPr i="1"/>
              <a:t>Pain Scale</a:t>
            </a:r>
          </a:p>
          <a:p>
            <a:pPr algn="just" defTabSz="1300162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 i="1"/>
          </a:p>
          <a:p>
            <a:pPr lvl="1" algn="just" defTabSz="1300162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Indikasi: Pada pasien (dewasa dan anak &gt; 3 tahun) yang tidak dapat menggambarkan intensitas nyerinya dengan angka, gunakan assesment</a:t>
            </a:r>
          </a:p>
          <a:p>
            <a:pPr algn="just" defTabSz="1300162"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Instruksi: pasien diminta untuk menunjuk / memilih gambar mana yang paling sesuai dengan yang ia rasakan. Tanyakan juga lokasi dan durasi nyeri</a:t>
            </a:r>
          </a:p>
          <a:p>
            <a:pPr marL="88900" lvl="8" indent="-63500" algn="just" defTabSz="1300162">
              <a:buSzPct val="75000"/>
              <a:buChar char="•"/>
              <a:tabLst>
                <a:tab pos="876300" algn="l"/>
              </a:tabLst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 0 – 1  = sangat bahagia karena tidak merasa nyeri sama sekali</a:t>
            </a:r>
          </a:p>
          <a:p>
            <a:pPr marL="288757" indent="-288757" algn="just" defTabSz="1300162">
              <a:buSzPct val="75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2 – 3 = sedikit nyeri</a:t>
            </a:r>
          </a:p>
          <a:p>
            <a:pPr marL="288757" indent="-288757" algn="just" defTabSz="1300162">
              <a:buSzPct val="75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4 – 5 = cukup nyeri</a:t>
            </a:r>
          </a:p>
          <a:p>
            <a:pPr marL="288757" indent="-288757" algn="just" defTabSz="1300162">
              <a:buSzPct val="75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6 – 7 = lumayan nyeri	</a:t>
            </a:r>
          </a:p>
          <a:p>
            <a:pPr marL="288757" indent="-288757" algn="just" defTabSz="1300162">
              <a:buSzPct val="75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8 – 9 = sangat nyeri</a:t>
            </a:r>
          </a:p>
          <a:p>
            <a:pPr marL="288757" indent="-288757" algn="just" defTabSz="1300162">
              <a:buSzPct val="75000"/>
              <a:buChar char="•"/>
              <a:defRPr sz="2400"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10     = amat sangat nyeri (tak tertahankan)</a:t>
            </a:r>
          </a:p>
        </p:txBody>
      </p:sp>
      <p:pic>
        <p:nvPicPr>
          <p:cNvPr id="428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t="43168"/>
          <a:stretch>
            <a:fillRect/>
          </a:stretch>
        </p:blipFill>
        <p:spPr>
          <a:xfrm>
            <a:off x="1180494" y="6774173"/>
            <a:ext cx="10643931" cy="26198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NO PAIN TREATMENT WITHOUT PAIN ASSES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/>
          </a:solidFill>
        </p:spPr>
        <p:txBody>
          <a:bodyPr/>
          <a:lstStyle>
            <a:lvl1pPr>
              <a:defRPr sz="5900">
                <a:solidFill>
                  <a:srgbClr val="FFF72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 PAIN TREATMENT WITHOUT PAIN ASSESMENT</a:t>
            </a:r>
          </a:p>
        </p:txBody>
      </p:sp>
      <p:sp>
        <p:nvSpPr>
          <p:cNvPr id="4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Rectangle 2"/>
          <p:cNvSpPr txBox="1">
            <a:spLocks noGrp="1"/>
          </p:cNvSpPr>
          <p:nvPr>
            <p:ph type="title"/>
          </p:nvPr>
        </p:nvSpPr>
        <p:spPr>
          <a:xfrm>
            <a:off x="975359" y="541866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sz="4400" b="1" i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Deskripsi Nyeri dengan Pendekatan “PQRST”</a:t>
            </a:r>
          </a:p>
        </p:txBody>
      </p:sp>
      <p:sp>
        <p:nvSpPr>
          <p:cNvPr id="434" name="Rectangle 3"/>
          <p:cNvSpPr txBox="1">
            <a:spLocks noGrp="1"/>
          </p:cNvSpPr>
          <p:nvPr>
            <p:ph type="body" idx="1"/>
          </p:nvPr>
        </p:nvSpPr>
        <p:spPr>
          <a:xfrm>
            <a:off x="1079357" y="2677696"/>
            <a:ext cx="10295468" cy="5894081"/>
          </a:xfrm>
          <a:prstGeom prst="rect">
            <a:avLst/>
          </a:prstGeom>
          <a:solidFill>
            <a:schemeClr val="accent3">
              <a:lumOff val="-18390"/>
            </a:schemeClr>
          </a:solidFill>
        </p:spPr>
        <p:txBody>
          <a:bodyPr/>
          <a:lstStyle/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endParaRPr/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P	:	Palliative factors (what makes it better?)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		Provocative factors (What makes it worse)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Q	:	Quality (What is like? ; like </a:t>
            </a:r>
            <a:r>
              <a:rPr i="1"/>
              <a:t>knife</a:t>
            </a:r>
            <a:r>
              <a:t>, </a:t>
            </a:r>
            <a:r>
              <a:rPr i="1"/>
              <a:t>burning</a:t>
            </a:r>
            <a:r>
              <a:t>, </a:t>
            </a:r>
            <a:r>
              <a:rPr i="1"/>
              <a:t>shooting</a:t>
            </a:r>
            <a:r>
              <a:t>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R	:	Radiation (Does it go anywhere else?)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S	:	Severity (How severe is it?)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T	:	Timing (Is it all the time?)</a:t>
            </a:r>
          </a:p>
          <a:p>
            <a:pPr marL="1214684" indent="-1214684" algn="just">
              <a:spcBef>
                <a:spcPts val="900"/>
              </a:spcBef>
              <a:buSzTx/>
              <a:buNone/>
              <a:tabLst>
                <a:tab pos="660400" algn="l"/>
              </a:tabLst>
              <a:defRPr sz="3700">
                <a:solidFill>
                  <a:srgbClr val="FFEB7D"/>
                </a:solidFill>
              </a:defRPr>
            </a:pPr>
            <a:r>
              <a:t>				 (Does it come and go)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Rectangle 2"/>
          <p:cNvSpPr txBox="1">
            <a:spLocks noGrp="1"/>
          </p:cNvSpPr>
          <p:nvPr>
            <p:ph type="title"/>
          </p:nvPr>
        </p:nvSpPr>
        <p:spPr>
          <a:xfrm>
            <a:off x="973340" y="1614829"/>
            <a:ext cx="10577905" cy="1300481"/>
          </a:xfrm>
          <a:prstGeom prst="rect">
            <a:avLst/>
          </a:prstGeom>
        </p:spPr>
        <p:txBody>
          <a:bodyPr/>
          <a:lstStyle>
            <a:lvl1pPr algn="just" defTabSz="1183436">
              <a:defRPr sz="4004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Hal-hal yang Diperhatikan pada saat Evaluasi </a:t>
            </a:r>
          </a:p>
        </p:txBody>
      </p:sp>
      <p:sp>
        <p:nvSpPr>
          <p:cNvPr id="437" name="Rectangle 3"/>
          <p:cNvSpPr txBox="1">
            <a:spLocks noGrp="1"/>
          </p:cNvSpPr>
          <p:nvPr>
            <p:ph type="body" idx="1"/>
          </p:nvPr>
        </p:nvSpPr>
        <p:spPr>
          <a:xfrm>
            <a:off x="975359" y="3342072"/>
            <a:ext cx="11054082" cy="5201921"/>
          </a:xfrm>
          <a:prstGeom prst="rect">
            <a:avLst/>
          </a:prstGeom>
          <a:solidFill>
            <a:schemeClr val="accent6">
              <a:hueOff val="10811956"/>
              <a:satOff val="-58544"/>
              <a:lumOff val="-9736"/>
            </a:schemeClr>
          </a:solidFill>
        </p:spPr>
        <p:txBody>
          <a:bodyPr anchor="ctr"/>
          <a:lstStyle/>
          <a:p>
            <a:pPr marL="794084" indent="-794084" algn="just">
              <a:lnSpc>
                <a:spcPct val="90000"/>
              </a:lnSpc>
              <a:buAutoNum type="arabicPeriod"/>
              <a:defRPr sz="4000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pPr>
            <a:r>
              <a:t>Percayalah apa yang dikatakan pasien</a:t>
            </a:r>
          </a:p>
          <a:p>
            <a:pPr marL="794084" indent="-794084" algn="just">
              <a:lnSpc>
                <a:spcPct val="90000"/>
              </a:lnSpc>
              <a:buAutoNum type="arabicPeriod"/>
              <a:defRPr sz="4000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pPr>
            <a:r>
              <a:t>Lakukan penilaian dengan seksama</a:t>
            </a:r>
          </a:p>
          <a:p>
            <a:pPr marL="794084" indent="-794084" algn="just">
              <a:lnSpc>
                <a:spcPct val="90000"/>
              </a:lnSpc>
              <a:buAutoNum type="arabicPeriod"/>
              <a:defRPr sz="4000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pPr>
            <a:r>
              <a:t>Nilailah tiap nyeri</a:t>
            </a:r>
          </a:p>
          <a:p>
            <a:pPr marL="794084" indent="-794084" algn="just">
              <a:lnSpc>
                <a:spcPct val="90000"/>
              </a:lnSpc>
              <a:buAutoNum type="arabicPeriod"/>
              <a:defRPr sz="4000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pPr>
            <a:r>
              <a:t>Evaluasi terhadap ekstensi penyakit pasien</a:t>
            </a:r>
          </a:p>
          <a:p>
            <a:pPr marL="794084" indent="-794084" algn="just">
              <a:lnSpc>
                <a:spcPct val="90000"/>
              </a:lnSpc>
              <a:buAutoNum type="arabicPeriod"/>
              <a:defRPr sz="4000">
                <a:solidFill>
                  <a:schemeClr val="accent2">
                    <a:hueOff val="-1342298"/>
                    <a:satOff val="-4651"/>
                    <a:lumOff val="19617"/>
                  </a:schemeClr>
                </a:solidFill>
              </a:defRPr>
            </a:pPr>
            <a:r>
              <a:t>Buat penilaian terhadap faktor yang dapat mempengaruhi nyeri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2"/>
          <p:cNvSpPr txBox="1">
            <a:spLocks noGrp="1"/>
          </p:cNvSpPr>
          <p:nvPr>
            <p:ph type="title"/>
          </p:nvPr>
        </p:nvSpPr>
        <p:spPr>
          <a:xfrm>
            <a:off x="1218358" y="1705701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Tepat  obat</a:t>
            </a:r>
          </a:p>
        </p:txBody>
      </p:sp>
      <p:sp>
        <p:nvSpPr>
          <p:cNvPr id="440" name="Rectangle 3"/>
          <p:cNvSpPr txBox="1">
            <a:spLocks noGrp="1"/>
          </p:cNvSpPr>
          <p:nvPr>
            <p:ph type="body" idx="1"/>
          </p:nvPr>
        </p:nvSpPr>
        <p:spPr>
          <a:xfrm>
            <a:off x="1218358" y="3298655"/>
            <a:ext cx="10295468" cy="4943441"/>
          </a:xfrm>
          <a:prstGeom prst="rect">
            <a:avLst/>
          </a:prstGeom>
        </p:spPr>
        <p:txBody>
          <a:bodyPr/>
          <a:lstStyle/>
          <a:p>
            <a:pPr marL="465364" indent="-465364">
              <a:spcBef>
                <a:spcPts val="900"/>
              </a:spcBef>
              <a:defRPr sz="3700">
                <a:solidFill>
                  <a:srgbClr val="BDDEFF"/>
                </a:solidFill>
              </a:defRPr>
            </a:pPr>
            <a:r>
              <a:t>Macam analgesik :</a:t>
            </a:r>
          </a:p>
          <a:p>
            <a:pPr marL="487680" indent="-487680">
              <a:spcBef>
                <a:spcPts val="900"/>
              </a:spcBef>
              <a:buSzTx/>
              <a:buNone/>
              <a:defRPr sz="3700">
                <a:solidFill>
                  <a:srgbClr val="BDDEFF"/>
                </a:solidFill>
              </a:defRPr>
            </a:pPr>
            <a:r>
              <a:t>       ♣ derajat nyeri </a:t>
            </a:r>
          </a:p>
          <a:p>
            <a:pPr marL="487680" indent="-487680">
              <a:spcBef>
                <a:spcPts val="900"/>
              </a:spcBef>
              <a:buSzTx/>
              <a:buNone/>
              <a:defRPr sz="3700">
                <a:solidFill>
                  <a:srgbClr val="BDDEFF"/>
                </a:solidFill>
              </a:defRPr>
            </a:pPr>
            <a:r>
              <a:t>          (ringan/ sedang/ berat)</a:t>
            </a:r>
          </a:p>
          <a:p>
            <a:pPr marL="487680" indent="-487680">
              <a:spcBef>
                <a:spcPts val="900"/>
              </a:spcBef>
              <a:buSzTx/>
              <a:buNone/>
              <a:defRPr sz="3700">
                <a:solidFill>
                  <a:srgbClr val="BDDEFF"/>
                </a:solidFill>
              </a:defRPr>
            </a:pPr>
            <a:r>
              <a:t>       ♣ jenis nyeri </a:t>
            </a:r>
          </a:p>
          <a:p>
            <a:pPr marL="487680" indent="-487680">
              <a:spcBef>
                <a:spcPts val="900"/>
              </a:spcBef>
              <a:buSzTx/>
              <a:buNone/>
              <a:defRPr sz="3700">
                <a:solidFill>
                  <a:srgbClr val="BDDEFF"/>
                </a:solidFill>
              </a:defRPr>
            </a:pPr>
            <a:r>
              <a:t>          ( nosiseptif/ neurogenik/ psikogenik ) </a:t>
            </a:r>
          </a:p>
          <a:p>
            <a:pPr marL="487680" indent="-487680">
              <a:buSzTx/>
              <a:buNone/>
              <a:defRPr sz="3700">
                <a:solidFill>
                  <a:srgbClr val="BDDEFF"/>
                </a:solidFill>
              </a:defRPr>
            </a:pPr>
            <a:endParaRPr/>
          </a:p>
          <a:p>
            <a:pPr marL="465364" indent="-465364">
              <a:spcBef>
                <a:spcPts val="900"/>
              </a:spcBef>
              <a:defRPr sz="3700" i="1">
                <a:solidFill>
                  <a:srgbClr val="BDDEFF"/>
                </a:solidFill>
              </a:defRPr>
            </a:pPr>
            <a:r>
              <a:t>Tidak semua nyeri membutuhkan opioid   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Rectangle 2"/>
          <p:cNvSpPr txBox="1">
            <a:spLocks noGrp="1"/>
          </p:cNvSpPr>
          <p:nvPr>
            <p:ph type="title"/>
          </p:nvPr>
        </p:nvSpPr>
        <p:spPr>
          <a:xfrm>
            <a:off x="1354666" y="1433085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Tepat  dosis</a:t>
            </a:r>
          </a:p>
        </p:txBody>
      </p:sp>
      <p:sp>
        <p:nvSpPr>
          <p:cNvPr id="443" name="Rectangle 3"/>
          <p:cNvSpPr txBox="1">
            <a:spLocks noGrp="1"/>
          </p:cNvSpPr>
          <p:nvPr>
            <p:ph type="body" idx="1"/>
          </p:nvPr>
        </p:nvSpPr>
        <p:spPr>
          <a:xfrm>
            <a:off x="1362451" y="2709333"/>
            <a:ext cx="9869198" cy="5852161"/>
          </a:xfrm>
          <a:prstGeom prst="rect">
            <a:avLst/>
          </a:prstGeom>
        </p:spPr>
        <p:txBody>
          <a:bodyPr/>
          <a:lstStyle/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endParaRPr/>
          </a:p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r>
              <a:t>Individual</a:t>
            </a:r>
          </a:p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endParaRPr/>
          </a:p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r>
              <a:t>Efek maksimal</a:t>
            </a:r>
          </a:p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endParaRPr/>
          </a:p>
          <a:p>
            <a:pPr marL="406400" indent="-406400">
              <a:lnSpc>
                <a:spcPct val="40000"/>
              </a:lnSpc>
              <a:defRPr>
                <a:solidFill>
                  <a:srgbClr val="BDDEFF"/>
                </a:solidFill>
              </a:defRPr>
            </a:pPr>
            <a:r>
              <a:t>Efek samping minimal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Rectangle 2"/>
          <p:cNvSpPr txBox="1"/>
          <p:nvPr/>
        </p:nvSpPr>
        <p:spPr>
          <a:xfrm>
            <a:off x="975359" y="2926079"/>
            <a:ext cx="11054082" cy="404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65364" indent="-465364" algn="just" defTabSz="1300480">
              <a:lnSpc>
                <a:spcPct val="120000"/>
              </a:lnSpc>
              <a:spcBef>
                <a:spcPts val="900"/>
              </a:spcBef>
              <a:buSzPct val="100000"/>
              <a:buChar char="•"/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Nyeri akut</a:t>
            </a:r>
            <a:r>
              <a:rPr>
                <a:solidFill>
                  <a:srgbClr val="BDDEFF"/>
                </a:solidFill>
              </a:rPr>
              <a:t> adalah respon fisiologik normal yang diramalkan terhadap rangsang kimiawi, panas atau mekanik menyusul suatu pembedahan, trauma, dan penyakit akut </a:t>
            </a:r>
            <a:endParaRPr>
              <a:solidFill>
                <a:srgbClr val="EBF5FF"/>
              </a:solidFill>
            </a:endParaRPr>
          </a:p>
          <a:p>
            <a:pPr marL="465364" indent="-465364" algn="just" defTabSz="1300480">
              <a:lnSpc>
                <a:spcPct val="120000"/>
              </a:lnSpc>
              <a:spcBef>
                <a:spcPts val="900"/>
              </a:spcBef>
              <a:buSzPct val="100000"/>
              <a:buChar char="•"/>
              <a:defRPr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Prototipe dari nyeri akut</a:t>
            </a:r>
            <a:r>
              <a:rPr>
                <a:solidFill>
                  <a:srgbClr val="BDDEFF"/>
                </a:solidFill>
              </a:rPr>
              <a:t> adalah nyeri pascabedah atau trauma</a:t>
            </a:r>
          </a:p>
        </p:txBody>
      </p:sp>
      <p:sp>
        <p:nvSpPr>
          <p:cNvPr id="176" name="Rectangle 3"/>
          <p:cNvSpPr txBox="1"/>
          <p:nvPr/>
        </p:nvSpPr>
        <p:spPr>
          <a:xfrm>
            <a:off x="975359" y="1176792"/>
            <a:ext cx="11054082" cy="10059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 anchor="ctr">
            <a:spAutoFit/>
          </a:bodyPr>
          <a:lstStyle>
            <a:lvl1pPr algn="l" defTabSz="1300480">
              <a:defRPr sz="62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Akut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2"/>
          <p:cNvSpPr txBox="1">
            <a:spLocks noGrp="1"/>
          </p:cNvSpPr>
          <p:nvPr>
            <p:ph type="title"/>
          </p:nvPr>
        </p:nvSpPr>
        <p:spPr>
          <a:xfrm>
            <a:off x="1188067" y="1130178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Tepat cara pemberian</a:t>
            </a:r>
          </a:p>
        </p:txBody>
      </p:sp>
      <p:sp>
        <p:nvSpPr>
          <p:cNvPr id="446" name="Rectangle 3"/>
          <p:cNvSpPr txBox="1">
            <a:spLocks noGrp="1"/>
          </p:cNvSpPr>
          <p:nvPr>
            <p:ph type="body" idx="1"/>
          </p:nvPr>
        </p:nvSpPr>
        <p:spPr>
          <a:xfrm>
            <a:off x="1188067" y="2707987"/>
            <a:ext cx="10295468" cy="6719147"/>
          </a:xfrm>
          <a:prstGeom prst="rect">
            <a:avLst/>
          </a:prstGeom>
        </p:spPr>
        <p:txBody>
          <a:bodyPr/>
          <a:lstStyle/>
          <a:p>
            <a:pPr algn="just">
              <a:defRPr sz="4300">
                <a:solidFill>
                  <a:srgbClr val="BDDEFF"/>
                </a:solidFill>
              </a:defRPr>
            </a:pPr>
            <a:r>
              <a:t>oral (enteral /suppositoria /parenteral )</a:t>
            </a:r>
          </a:p>
          <a:p>
            <a:pPr algn="just">
              <a:defRPr sz="4300">
                <a:solidFill>
                  <a:srgbClr val="BDDEFF"/>
                </a:solidFill>
              </a:defRPr>
            </a:pPr>
            <a:r>
              <a:t>jenjang bertingkat WHO</a:t>
            </a:r>
          </a:p>
          <a:p>
            <a:pPr algn="just">
              <a:defRPr sz="4300">
                <a:solidFill>
                  <a:srgbClr val="BDDEFF"/>
                </a:solidFill>
              </a:defRPr>
            </a:pPr>
            <a:r>
              <a:t>tepat waktu = “by the clock”</a:t>
            </a:r>
          </a:p>
          <a:p>
            <a:pPr marL="487680" indent="-487680" algn="just">
              <a:buSzTx/>
              <a:buNone/>
              <a:defRPr sz="4300">
                <a:solidFill>
                  <a:srgbClr val="BDDEFF"/>
                </a:solidFill>
              </a:defRPr>
            </a:pPr>
            <a:endParaRPr/>
          </a:p>
          <a:p>
            <a:pPr marL="487680" indent="-487680" algn="just">
              <a:buSzTx/>
              <a:buNone/>
              <a:defRPr sz="4300">
                <a:solidFill>
                  <a:srgbClr val="BDDEFF"/>
                </a:solidFill>
              </a:defRPr>
            </a:pPr>
            <a:endParaRPr/>
          </a:p>
          <a:p>
            <a:pPr marL="487680" indent="-487680" algn="ctr">
              <a:buSzTx/>
              <a:buNone/>
              <a:defRPr sz="5100" i="1">
                <a:solidFill>
                  <a:srgbClr val="FF9933"/>
                </a:solidFill>
              </a:defRPr>
            </a:pPr>
            <a:r>
              <a:rPr>
                <a:solidFill>
                  <a:srgbClr val="FFEA3B"/>
                </a:solidFill>
              </a:rPr>
              <a:t>Jangan “pro re nata“</a:t>
            </a:r>
            <a:r>
              <a:rPr i="0">
                <a:solidFill>
                  <a:srgbClr val="FFEA3B"/>
                </a:solidFill>
              </a:rPr>
              <a:t> </a:t>
            </a:r>
            <a:r>
              <a:rPr i="0">
                <a:solidFill>
                  <a:srgbClr val="BDDEFF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tep Ladder WHO"/>
          <p:cNvSpPr txBox="1">
            <a:spLocks noGrp="1"/>
          </p:cNvSpPr>
          <p:nvPr>
            <p:ph type="title" idx="4294967295"/>
          </p:nvPr>
        </p:nvSpPr>
        <p:spPr>
          <a:xfrm>
            <a:off x="1108075" y="127000"/>
            <a:ext cx="10785475" cy="1625600"/>
          </a:xfrm>
          <a:prstGeom prst="rect">
            <a:avLst/>
          </a:prstGeom>
        </p:spPr>
        <p:txBody>
          <a:bodyPr lIns="65022" tIns="65022" rIns="65022" bIns="65022"/>
          <a:lstStyle>
            <a:lvl1pPr defTabSz="1300162">
              <a:lnSpc>
                <a:spcPct val="95000"/>
              </a:lnSpc>
              <a:defRPr sz="6800" b="1">
                <a:effectLst>
                  <a:outerShdw blurRad="12700" dist="38100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Step Ladder WHO</a:t>
            </a:r>
          </a:p>
        </p:txBody>
      </p:sp>
      <p:pic>
        <p:nvPicPr>
          <p:cNvPr id="449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354" y="1597629"/>
            <a:ext cx="12002191" cy="80167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Rectangle 4"/>
          <p:cNvSpPr/>
          <p:nvPr/>
        </p:nvSpPr>
        <p:spPr>
          <a:xfrm>
            <a:off x="3187982" y="8315396"/>
            <a:ext cx="5111610" cy="964071"/>
          </a:xfrm>
          <a:prstGeom prst="rect">
            <a:avLst/>
          </a:prstGeom>
          <a:solidFill>
            <a:srgbClr val="8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2" name="Rectangle 5"/>
          <p:cNvSpPr/>
          <p:nvPr/>
        </p:nvSpPr>
        <p:spPr>
          <a:xfrm>
            <a:off x="3208302" y="8335715"/>
            <a:ext cx="5070970" cy="923433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3" name="Freeform 6"/>
          <p:cNvSpPr/>
          <p:nvPr/>
        </p:nvSpPr>
        <p:spPr>
          <a:xfrm>
            <a:off x="3187982" y="6739467"/>
            <a:ext cx="8200250" cy="157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226" y="0"/>
                </a:lnTo>
                <a:lnTo>
                  <a:pt x="21600" y="0"/>
                </a:lnTo>
                <a:lnTo>
                  <a:pt x="13421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40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4" name="Freeform 7"/>
          <p:cNvSpPr/>
          <p:nvPr/>
        </p:nvSpPr>
        <p:spPr>
          <a:xfrm>
            <a:off x="3187982" y="6739467"/>
            <a:ext cx="8200250" cy="15781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8226" y="0"/>
                </a:lnTo>
                <a:lnTo>
                  <a:pt x="21600" y="0"/>
                </a:lnTo>
                <a:lnTo>
                  <a:pt x="13421" y="21600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5" name="Freeform 8"/>
          <p:cNvSpPr/>
          <p:nvPr/>
        </p:nvSpPr>
        <p:spPr>
          <a:xfrm>
            <a:off x="8279271" y="6707858"/>
            <a:ext cx="3106704" cy="2560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3530"/>
                </a:lnTo>
                <a:lnTo>
                  <a:pt x="21600" y="0"/>
                </a:lnTo>
                <a:lnTo>
                  <a:pt x="21600" y="8216"/>
                </a:lnTo>
                <a:lnTo>
                  <a:pt x="0" y="21600"/>
                </a:lnTo>
                <a:close/>
              </a:path>
            </a:pathLst>
          </a:custGeom>
          <a:solidFill>
            <a:srgbClr val="D20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6" name="Freeform 9"/>
          <p:cNvSpPr/>
          <p:nvPr/>
        </p:nvSpPr>
        <p:spPr>
          <a:xfrm>
            <a:off x="8279271" y="6707858"/>
            <a:ext cx="3106704" cy="25603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3530"/>
                </a:lnTo>
                <a:lnTo>
                  <a:pt x="21600" y="0"/>
                </a:lnTo>
                <a:lnTo>
                  <a:pt x="21600" y="8216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7" name="Rectangle 10"/>
          <p:cNvSpPr/>
          <p:nvPr/>
        </p:nvSpPr>
        <p:spPr>
          <a:xfrm>
            <a:off x="3921760" y="6233725"/>
            <a:ext cx="4833903" cy="1264356"/>
          </a:xfrm>
          <a:prstGeom prst="rect">
            <a:avLst/>
          </a:prstGeom>
          <a:solidFill>
            <a:srgbClr val="7860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8" name="Rectangle 11"/>
          <p:cNvSpPr/>
          <p:nvPr/>
        </p:nvSpPr>
        <p:spPr>
          <a:xfrm>
            <a:off x="3942079" y="6254044"/>
            <a:ext cx="4793264" cy="1221459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59" name="Freeform 12"/>
          <p:cNvSpPr/>
          <p:nvPr/>
        </p:nvSpPr>
        <p:spPr>
          <a:xfrm>
            <a:off x="8764693" y="4881315"/>
            <a:ext cx="2637085" cy="2607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1230"/>
                </a:lnTo>
                <a:lnTo>
                  <a:pt x="21600" y="0"/>
                </a:lnTo>
                <a:lnTo>
                  <a:pt x="21600" y="10569"/>
                </a:lnTo>
                <a:lnTo>
                  <a:pt x="0" y="21600"/>
                </a:lnTo>
                <a:close/>
              </a:path>
            </a:pathLst>
          </a:custGeom>
          <a:solidFill>
            <a:srgbClr val="B08F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0" name="Freeform 13"/>
          <p:cNvSpPr/>
          <p:nvPr/>
        </p:nvSpPr>
        <p:spPr>
          <a:xfrm>
            <a:off x="8764693" y="4881315"/>
            <a:ext cx="2637085" cy="26077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11230"/>
                </a:lnTo>
                <a:lnTo>
                  <a:pt x="21600" y="0"/>
                </a:lnTo>
                <a:lnTo>
                  <a:pt x="21600" y="10569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1" name="Freeform 14"/>
          <p:cNvSpPr/>
          <p:nvPr/>
        </p:nvSpPr>
        <p:spPr>
          <a:xfrm>
            <a:off x="3901440" y="4892604"/>
            <a:ext cx="7529690" cy="133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548" y="0"/>
                </a:lnTo>
                <a:lnTo>
                  <a:pt x="21600" y="0"/>
                </a:lnTo>
                <a:lnTo>
                  <a:pt x="13998" y="21563"/>
                </a:lnTo>
                <a:lnTo>
                  <a:pt x="0" y="21600"/>
                </a:lnTo>
                <a:close/>
              </a:path>
            </a:pathLst>
          </a:custGeom>
          <a:solidFill>
            <a:srgbClr val="45390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2" name="Freeform 15"/>
          <p:cNvSpPr/>
          <p:nvPr/>
        </p:nvSpPr>
        <p:spPr>
          <a:xfrm>
            <a:off x="3901440" y="4892604"/>
            <a:ext cx="7529690" cy="13343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7548" y="0"/>
                </a:lnTo>
                <a:lnTo>
                  <a:pt x="21600" y="0"/>
                </a:lnTo>
                <a:lnTo>
                  <a:pt x="13998" y="21563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3" name="Rectangle 16"/>
          <p:cNvSpPr/>
          <p:nvPr/>
        </p:nvSpPr>
        <p:spPr>
          <a:xfrm>
            <a:off x="4635218" y="4197209"/>
            <a:ext cx="4614899" cy="1264357"/>
          </a:xfrm>
          <a:prstGeom prst="rect">
            <a:avLst/>
          </a:prstGeom>
          <a:solidFill>
            <a:srgbClr val="004E1A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4" name="Rectangle 17"/>
          <p:cNvSpPr/>
          <p:nvPr/>
        </p:nvSpPr>
        <p:spPr>
          <a:xfrm>
            <a:off x="4655537" y="4217528"/>
            <a:ext cx="4572002" cy="1221460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5" name="Freeform 18"/>
          <p:cNvSpPr/>
          <p:nvPr/>
        </p:nvSpPr>
        <p:spPr>
          <a:xfrm>
            <a:off x="9243342" y="3151857"/>
            <a:ext cx="2142633" cy="2314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9968"/>
                </a:lnTo>
                <a:lnTo>
                  <a:pt x="21600" y="0"/>
                </a:lnTo>
                <a:lnTo>
                  <a:pt x="21600" y="11477"/>
                </a:lnTo>
                <a:lnTo>
                  <a:pt x="0" y="21600"/>
                </a:lnTo>
                <a:close/>
              </a:path>
            </a:pathLst>
          </a:custGeom>
          <a:solidFill>
            <a:srgbClr val="009130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6" name="Freeform 19"/>
          <p:cNvSpPr/>
          <p:nvPr/>
        </p:nvSpPr>
        <p:spPr>
          <a:xfrm>
            <a:off x="9243342" y="3151857"/>
            <a:ext cx="2142633" cy="2314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0" y="9968"/>
                </a:lnTo>
                <a:lnTo>
                  <a:pt x="21600" y="0"/>
                </a:lnTo>
                <a:lnTo>
                  <a:pt x="21600" y="11477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7" name="Freeform 20"/>
          <p:cNvSpPr/>
          <p:nvPr/>
        </p:nvSpPr>
        <p:spPr>
          <a:xfrm>
            <a:off x="4583288" y="3160888"/>
            <a:ext cx="6818490" cy="105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62" y="0"/>
                </a:lnTo>
                <a:lnTo>
                  <a:pt x="21600" y="0"/>
                </a:lnTo>
                <a:lnTo>
                  <a:pt x="14836" y="21507"/>
                </a:lnTo>
                <a:lnTo>
                  <a:pt x="0" y="21600"/>
                </a:lnTo>
                <a:close/>
              </a:path>
            </a:pathLst>
          </a:custGeom>
          <a:solidFill>
            <a:srgbClr val="00310B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8" name="Freeform 21"/>
          <p:cNvSpPr/>
          <p:nvPr/>
        </p:nvSpPr>
        <p:spPr>
          <a:xfrm>
            <a:off x="4583288" y="3160888"/>
            <a:ext cx="6818490" cy="10521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462" y="0"/>
                </a:lnTo>
                <a:lnTo>
                  <a:pt x="21600" y="0"/>
                </a:lnTo>
                <a:lnTo>
                  <a:pt x="14836" y="21507"/>
                </a:lnTo>
                <a:lnTo>
                  <a:pt x="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9" name="Rectangle 22"/>
          <p:cNvSpPr/>
          <p:nvPr/>
        </p:nvSpPr>
        <p:spPr>
          <a:xfrm>
            <a:off x="5373511" y="2183271"/>
            <a:ext cx="4391379" cy="1262098"/>
          </a:xfrm>
          <a:prstGeom prst="rect">
            <a:avLst/>
          </a:prstGeom>
          <a:solidFill>
            <a:srgbClr val="0E0091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0" name="Rectangle 23"/>
          <p:cNvSpPr/>
          <p:nvPr/>
        </p:nvSpPr>
        <p:spPr>
          <a:xfrm>
            <a:off x="5393831" y="2203591"/>
            <a:ext cx="4350738" cy="1221459"/>
          </a:xfrm>
          <a:prstGeom prst="rect">
            <a:avLst/>
          </a:prstGeom>
          <a:ln w="38100">
            <a:solidFill>
              <a:srgbClr val="000000"/>
            </a:solidFill>
            <a:miter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1" name="Freeform 24"/>
          <p:cNvSpPr/>
          <p:nvPr/>
        </p:nvSpPr>
        <p:spPr>
          <a:xfrm>
            <a:off x="9769405" y="1302738"/>
            <a:ext cx="1632374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" y="21600"/>
                </a:moveTo>
                <a:lnTo>
                  <a:pt x="0" y="8680"/>
                </a:lnTo>
                <a:lnTo>
                  <a:pt x="21600" y="0"/>
                </a:lnTo>
                <a:lnTo>
                  <a:pt x="21600" y="13362"/>
                </a:lnTo>
                <a:lnTo>
                  <a:pt x="60" y="21600"/>
                </a:lnTo>
                <a:close/>
              </a:path>
            </a:pathLst>
          </a:custGeom>
          <a:solidFill>
            <a:srgbClr val="0000FF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2" name="Freeform 25"/>
          <p:cNvSpPr/>
          <p:nvPr/>
        </p:nvSpPr>
        <p:spPr>
          <a:xfrm>
            <a:off x="9769405" y="1302738"/>
            <a:ext cx="1632374" cy="2133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" y="21600"/>
                </a:moveTo>
                <a:lnTo>
                  <a:pt x="0" y="8680"/>
                </a:lnTo>
                <a:lnTo>
                  <a:pt x="21600" y="0"/>
                </a:lnTo>
                <a:lnTo>
                  <a:pt x="21600" y="13362"/>
                </a:lnTo>
                <a:lnTo>
                  <a:pt x="60" y="21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3" name="Freeform 26"/>
          <p:cNvSpPr/>
          <p:nvPr/>
        </p:nvSpPr>
        <p:spPr>
          <a:xfrm>
            <a:off x="5375769" y="1300479"/>
            <a:ext cx="6041814" cy="873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63"/>
                </a:moveTo>
                <a:lnTo>
                  <a:pt x="6427" y="0"/>
                </a:lnTo>
                <a:lnTo>
                  <a:pt x="21600" y="0"/>
                </a:lnTo>
                <a:lnTo>
                  <a:pt x="15636" y="21600"/>
                </a:lnTo>
                <a:lnTo>
                  <a:pt x="0" y="21563"/>
                </a:lnTo>
                <a:close/>
              </a:path>
            </a:pathLst>
          </a:custGeom>
          <a:solidFill>
            <a:srgbClr val="00005D"/>
          </a:solidFill>
          <a:ln w="12700">
            <a:miter lim="400000"/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4" name="Freeform 27"/>
          <p:cNvSpPr/>
          <p:nvPr/>
        </p:nvSpPr>
        <p:spPr>
          <a:xfrm>
            <a:off x="5375769" y="1300479"/>
            <a:ext cx="6041814" cy="8737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563"/>
                </a:moveTo>
                <a:lnTo>
                  <a:pt x="6427" y="0"/>
                </a:lnTo>
                <a:lnTo>
                  <a:pt x="21600" y="0"/>
                </a:lnTo>
                <a:lnTo>
                  <a:pt x="15636" y="21600"/>
                </a:lnTo>
                <a:lnTo>
                  <a:pt x="0" y="21563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lIns="65023" tIns="65023" rIns="65023" bIns="65023"/>
          <a:lstStyle/>
          <a:p>
            <a:pPr algn="l" defTabSz="1300480">
              <a:defRPr sz="2400">
                <a:solidFill>
                  <a:srgbClr val="EBF5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5" name="Rectangle 28"/>
          <p:cNvSpPr txBox="1"/>
          <p:nvPr/>
        </p:nvSpPr>
        <p:spPr>
          <a:xfrm>
            <a:off x="7044266" y="1499164"/>
            <a:ext cx="162227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Bebas nyeri</a:t>
            </a:r>
          </a:p>
        </p:txBody>
      </p:sp>
      <p:sp>
        <p:nvSpPr>
          <p:cNvPr id="476" name="Rectangle 29"/>
          <p:cNvSpPr txBox="1"/>
          <p:nvPr/>
        </p:nvSpPr>
        <p:spPr>
          <a:xfrm>
            <a:off x="7495822" y="1860408"/>
            <a:ext cx="927547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kanker</a:t>
            </a:r>
          </a:p>
        </p:txBody>
      </p:sp>
      <p:sp>
        <p:nvSpPr>
          <p:cNvPr id="477" name="Rectangle 30"/>
          <p:cNvSpPr txBox="1"/>
          <p:nvPr/>
        </p:nvSpPr>
        <p:spPr>
          <a:xfrm>
            <a:off x="6958471" y="1429173"/>
            <a:ext cx="1622277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Bebas nyeri</a:t>
            </a:r>
          </a:p>
        </p:txBody>
      </p:sp>
      <p:sp>
        <p:nvSpPr>
          <p:cNvPr id="478" name="Rectangle 31"/>
          <p:cNvSpPr txBox="1"/>
          <p:nvPr/>
        </p:nvSpPr>
        <p:spPr>
          <a:xfrm>
            <a:off x="7410026" y="1790418"/>
            <a:ext cx="927548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kanker</a:t>
            </a:r>
          </a:p>
        </p:txBody>
      </p:sp>
      <p:sp>
        <p:nvSpPr>
          <p:cNvPr id="479" name="Rectangle 32"/>
          <p:cNvSpPr txBox="1"/>
          <p:nvPr/>
        </p:nvSpPr>
        <p:spPr>
          <a:xfrm>
            <a:off x="5495431" y="6583680"/>
            <a:ext cx="1486843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Non-opioid</a:t>
            </a:r>
          </a:p>
        </p:txBody>
      </p:sp>
      <p:sp>
        <p:nvSpPr>
          <p:cNvPr id="480" name="Rectangle 33"/>
          <p:cNvSpPr txBox="1"/>
          <p:nvPr/>
        </p:nvSpPr>
        <p:spPr>
          <a:xfrm>
            <a:off x="5673796" y="6942667"/>
            <a:ext cx="19069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81" name="Rectangle 34"/>
          <p:cNvSpPr txBox="1"/>
          <p:nvPr/>
        </p:nvSpPr>
        <p:spPr>
          <a:xfrm>
            <a:off x="5906346" y="6942667"/>
            <a:ext cx="1012528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482" name="Rectangle 35"/>
          <p:cNvSpPr txBox="1"/>
          <p:nvPr/>
        </p:nvSpPr>
        <p:spPr>
          <a:xfrm>
            <a:off x="5407378" y="6513689"/>
            <a:ext cx="1486843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Non-opioid</a:t>
            </a:r>
          </a:p>
        </p:txBody>
      </p:sp>
      <p:sp>
        <p:nvSpPr>
          <p:cNvPr id="483" name="Rectangle 36"/>
          <p:cNvSpPr txBox="1"/>
          <p:nvPr/>
        </p:nvSpPr>
        <p:spPr>
          <a:xfrm>
            <a:off x="5588000" y="6872675"/>
            <a:ext cx="19069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84" name="Rectangle 37"/>
          <p:cNvSpPr txBox="1"/>
          <p:nvPr/>
        </p:nvSpPr>
        <p:spPr>
          <a:xfrm>
            <a:off x="5818293" y="6872675"/>
            <a:ext cx="101252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485" name="Rectangle 38"/>
          <p:cNvSpPr txBox="1"/>
          <p:nvPr/>
        </p:nvSpPr>
        <p:spPr>
          <a:xfrm>
            <a:off x="6014719" y="5531555"/>
            <a:ext cx="1571230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tetap </a:t>
            </a:r>
          </a:p>
        </p:txBody>
      </p:sp>
      <p:sp>
        <p:nvSpPr>
          <p:cNvPr id="486" name="Rectangle 39"/>
          <p:cNvSpPr txBox="1"/>
          <p:nvPr/>
        </p:nvSpPr>
        <p:spPr>
          <a:xfrm>
            <a:off x="5585742" y="5892800"/>
            <a:ext cx="214778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atau bertambah</a:t>
            </a:r>
          </a:p>
        </p:txBody>
      </p:sp>
      <p:sp>
        <p:nvSpPr>
          <p:cNvPr id="487" name="Rectangle 40"/>
          <p:cNvSpPr txBox="1"/>
          <p:nvPr/>
        </p:nvSpPr>
        <p:spPr>
          <a:xfrm>
            <a:off x="5926667" y="5461565"/>
            <a:ext cx="157122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tetap </a:t>
            </a:r>
          </a:p>
        </p:txBody>
      </p:sp>
      <p:sp>
        <p:nvSpPr>
          <p:cNvPr id="488" name="Rectangle 41"/>
          <p:cNvSpPr txBox="1"/>
          <p:nvPr/>
        </p:nvSpPr>
        <p:spPr>
          <a:xfrm>
            <a:off x="5497689" y="5822809"/>
            <a:ext cx="214778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atau bertambah</a:t>
            </a:r>
          </a:p>
        </p:txBody>
      </p:sp>
      <p:sp>
        <p:nvSpPr>
          <p:cNvPr id="489" name="Rectangle 42"/>
          <p:cNvSpPr txBox="1"/>
          <p:nvPr/>
        </p:nvSpPr>
        <p:spPr>
          <a:xfrm>
            <a:off x="5768622" y="4332676"/>
            <a:ext cx="206266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Opioid lemah : </a:t>
            </a:r>
          </a:p>
        </p:txBody>
      </p:sp>
      <p:sp>
        <p:nvSpPr>
          <p:cNvPr id="490" name="Rectangle 43"/>
          <p:cNvSpPr txBox="1"/>
          <p:nvPr/>
        </p:nvSpPr>
        <p:spPr>
          <a:xfrm>
            <a:off x="5951502" y="4691662"/>
            <a:ext cx="19069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91" name="Rectangle 44"/>
          <p:cNvSpPr txBox="1"/>
          <p:nvPr/>
        </p:nvSpPr>
        <p:spPr>
          <a:xfrm>
            <a:off x="6184053" y="4691662"/>
            <a:ext cx="1520926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non-opioid</a:t>
            </a:r>
          </a:p>
        </p:txBody>
      </p:sp>
      <p:sp>
        <p:nvSpPr>
          <p:cNvPr id="492" name="Rectangle 45"/>
          <p:cNvSpPr txBox="1"/>
          <p:nvPr/>
        </p:nvSpPr>
        <p:spPr>
          <a:xfrm>
            <a:off x="6269849" y="5050649"/>
            <a:ext cx="19069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93" name="Rectangle 46"/>
          <p:cNvSpPr txBox="1"/>
          <p:nvPr/>
        </p:nvSpPr>
        <p:spPr>
          <a:xfrm>
            <a:off x="6502400" y="5050649"/>
            <a:ext cx="1012528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494" name="Rectangle 47"/>
          <p:cNvSpPr txBox="1"/>
          <p:nvPr/>
        </p:nvSpPr>
        <p:spPr>
          <a:xfrm>
            <a:off x="5680568" y="4262684"/>
            <a:ext cx="206266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Opioid lemah : </a:t>
            </a:r>
          </a:p>
        </p:txBody>
      </p:sp>
      <p:sp>
        <p:nvSpPr>
          <p:cNvPr id="495" name="Rectangle 48"/>
          <p:cNvSpPr txBox="1"/>
          <p:nvPr/>
        </p:nvSpPr>
        <p:spPr>
          <a:xfrm>
            <a:off x="5863449" y="4621671"/>
            <a:ext cx="19069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96" name="Rectangle 49"/>
          <p:cNvSpPr txBox="1"/>
          <p:nvPr/>
        </p:nvSpPr>
        <p:spPr>
          <a:xfrm>
            <a:off x="6095999" y="4621671"/>
            <a:ext cx="1520926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non-opioid</a:t>
            </a:r>
          </a:p>
        </p:txBody>
      </p:sp>
      <p:sp>
        <p:nvSpPr>
          <p:cNvPr id="497" name="Rectangle 50"/>
          <p:cNvSpPr txBox="1"/>
          <p:nvPr/>
        </p:nvSpPr>
        <p:spPr>
          <a:xfrm>
            <a:off x="6184053" y="4980657"/>
            <a:ext cx="190700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498" name="Rectangle 51"/>
          <p:cNvSpPr txBox="1"/>
          <p:nvPr/>
        </p:nvSpPr>
        <p:spPr>
          <a:xfrm>
            <a:off x="6414347" y="4980657"/>
            <a:ext cx="1012528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499" name="Rectangle 52"/>
          <p:cNvSpPr txBox="1"/>
          <p:nvPr/>
        </p:nvSpPr>
        <p:spPr>
          <a:xfrm>
            <a:off x="6534008" y="3531164"/>
            <a:ext cx="157123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tetap </a:t>
            </a:r>
          </a:p>
        </p:txBody>
      </p:sp>
      <p:sp>
        <p:nvSpPr>
          <p:cNvPr id="500" name="Rectangle 53"/>
          <p:cNvSpPr txBox="1"/>
          <p:nvPr/>
        </p:nvSpPr>
        <p:spPr>
          <a:xfrm>
            <a:off x="6105031" y="3892408"/>
            <a:ext cx="214778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atau bertambah</a:t>
            </a:r>
          </a:p>
        </p:txBody>
      </p:sp>
      <p:sp>
        <p:nvSpPr>
          <p:cNvPr id="501" name="Rectangle 54"/>
          <p:cNvSpPr txBox="1"/>
          <p:nvPr/>
        </p:nvSpPr>
        <p:spPr>
          <a:xfrm>
            <a:off x="6448213" y="3461174"/>
            <a:ext cx="157122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tetap </a:t>
            </a:r>
          </a:p>
        </p:txBody>
      </p:sp>
      <p:sp>
        <p:nvSpPr>
          <p:cNvPr id="502" name="Rectangle 55"/>
          <p:cNvSpPr txBox="1"/>
          <p:nvPr/>
        </p:nvSpPr>
        <p:spPr>
          <a:xfrm>
            <a:off x="6016978" y="3822418"/>
            <a:ext cx="214778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atau bertambah</a:t>
            </a:r>
          </a:p>
        </p:txBody>
      </p:sp>
      <p:sp>
        <p:nvSpPr>
          <p:cNvPr id="503" name="Rectangle 56"/>
          <p:cNvSpPr txBox="1"/>
          <p:nvPr/>
        </p:nvSpPr>
        <p:spPr>
          <a:xfrm>
            <a:off x="6445956" y="2318738"/>
            <a:ext cx="1808610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Opioid kuat : </a:t>
            </a:r>
          </a:p>
        </p:txBody>
      </p:sp>
      <p:sp>
        <p:nvSpPr>
          <p:cNvPr id="504" name="Rectangle 57"/>
          <p:cNvSpPr txBox="1"/>
          <p:nvPr/>
        </p:nvSpPr>
        <p:spPr>
          <a:xfrm>
            <a:off x="6430151" y="2677724"/>
            <a:ext cx="19069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505" name="Rectangle 58"/>
          <p:cNvSpPr txBox="1"/>
          <p:nvPr/>
        </p:nvSpPr>
        <p:spPr>
          <a:xfrm>
            <a:off x="6662702" y="2677724"/>
            <a:ext cx="157152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Non-opioid</a:t>
            </a:r>
          </a:p>
        </p:txBody>
      </p:sp>
      <p:sp>
        <p:nvSpPr>
          <p:cNvPr id="506" name="Rectangle 59"/>
          <p:cNvSpPr txBox="1"/>
          <p:nvPr/>
        </p:nvSpPr>
        <p:spPr>
          <a:xfrm>
            <a:off x="6782364" y="3036711"/>
            <a:ext cx="190699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507" name="Rectangle 60"/>
          <p:cNvSpPr txBox="1"/>
          <p:nvPr/>
        </p:nvSpPr>
        <p:spPr>
          <a:xfrm>
            <a:off x="7014916" y="3036711"/>
            <a:ext cx="1012528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508" name="Rectangle 61"/>
          <p:cNvSpPr txBox="1"/>
          <p:nvPr/>
        </p:nvSpPr>
        <p:spPr>
          <a:xfrm>
            <a:off x="6357902" y="2248746"/>
            <a:ext cx="1808610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Opioid kuat : </a:t>
            </a:r>
          </a:p>
        </p:txBody>
      </p:sp>
      <p:sp>
        <p:nvSpPr>
          <p:cNvPr id="509" name="Rectangle 62"/>
          <p:cNvSpPr txBox="1"/>
          <p:nvPr/>
        </p:nvSpPr>
        <p:spPr>
          <a:xfrm>
            <a:off x="6342098" y="2607734"/>
            <a:ext cx="190699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510" name="Rectangle 63"/>
          <p:cNvSpPr txBox="1"/>
          <p:nvPr/>
        </p:nvSpPr>
        <p:spPr>
          <a:xfrm>
            <a:off x="6576907" y="2607734"/>
            <a:ext cx="1571527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Non-opioid</a:t>
            </a:r>
          </a:p>
        </p:txBody>
      </p:sp>
      <p:sp>
        <p:nvSpPr>
          <p:cNvPr id="511" name="Rectangle 64"/>
          <p:cNvSpPr txBox="1"/>
          <p:nvPr/>
        </p:nvSpPr>
        <p:spPr>
          <a:xfrm>
            <a:off x="6694311" y="2966719"/>
            <a:ext cx="190700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 u="sng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+</a:t>
            </a:r>
          </a:p>
        </p:txBody>
      </p:sp>
      <p:sp>
        <p:nvSpPr>
          <p:cNvPr id="512" name="Rectangle 65"/>
          <p:cNvSpPr txBox="1"/>
          <p:nvPr/>
        </p:nvSpPr>
        <p:spPr>
          <a:xfrm>
            <a:off x="6926862" y="2966719"/>
            <a:ext cx="1012528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DFDF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Ajuvan</a:t>
            </a:r>
          </a:p>
        </p:txBody>
      </p:sp>
      <p:sp>
        <p:nvSpPr>
          <p:cNvPr id="513" name="Rectangle 66"/>
          <p:cNvSpPr txBox="1"/>
          <p:nvPr/>
        </p:nvSpPr>
        <p:spPr>
          <a:xfrm>
            <a:off x="5965048" y="7834488"/>
            <a:ext cx="723951" cy="345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</a:t>
            </a:r>
          </a:p>
        </p:txBody>
      </p:sp>
      <p:sp>
        <p:nvSpPr>
          <p:cNvPr id="514" name="Rectangle 67"/>
          <p:cNvSpPr txBox="1"/>
          <p:nvPr/>
        </p:nvSpPr>
        <p:spPr>
          <a:xfrm>
            <a:off x="5879253" y="7764498"/>
            <a:ext cx="723950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algn="l" defTabSz="1300480">
              <a:defRPr sz="2400">
                <a:solidFill>
                  <a:srgbClr val="FFC9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</a:t>
            </a:r>
          </a:p>
        </p:txBody>
      </p:sp>
      <p:sp>
        <p:nvSpPr>
          <p:cNvPr id="515" name="Text Box 3"/>
          <p:cNvSpPr txBox="1"/>
          <p:nvPr/>
        </p:nvSpPr>
        <p:spPr>
          <a:xfrm>
            <a:off x="433493" y="428977"/>
            <a:ext cx="11226717" cy="74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sz="4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ANALGESIC - LADDER DARI WHO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RIMA KASI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E42A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TERIMA KASIH</a:t>
            </a:r>
          </a:p>
        </p:txBody>
      </p:sp>
      <p:sp>
        <p:nvSpPr>
          <p:cNvPr id="5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Rectangle 2"/>
          <p:cNvSpPr txBox="1">
            <a:spLocks noGrp="1"/>
          </p:cNvSpPr>
          <p:nvPr>
            <p:ph type="title"/>
          </p:nvPr>
        </p:nvSpPr>
        <p:spPr>
          <a:xfrm>
            <a:off x="975359" y="-1"/>
            <a:ext cx="11054082" cy="1192108"/>
          </a:xfrm>
          <a:prstGeom prst="rect">
            <a:avLst/>
          </a:prstGeom>
        </p:spPr>
        <p:txBody>
          <a:bodyPr/>
          <a:lstStyle>
            <a:lvl1pPr>
              <a:defRPr sz="5000" i="1"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Skema Pengobatan Nyeri Kanker</a:t>
            </a:r>
          </a:p>
        </p:txBody>
      </p:sp>
      <p:grpSp>
        <p:nvGrpSpPr>
          <p:cNvPr id="566" name="Group 3"/>
          <p:cNvGrpSpPr/>
          <p:nvPr/>
        </p:nvGrpSpPr>
        <p:grpSpPr>
          <a:xfrm>
            <a:off x="1038577" y="1192106"/>
            <a:ext cx="10875985" cy="8458318"/>
            <a:chOff x="0" y="0"/>
            <a:chExt cx="10875984" cy="8458316"/>
          </a:xfrm>
        </p:grpSpPr>
        <p:sp>
          <p:nvSpPr>
            <p:cNvPr id="521" name="Text Box 4"/>
            <p:cNvSpPr txBox="1"/>
            <p:nvPr/>
          </p:nvSpPr>
          <p:spPr>
            <a:xfrm>
              <a:off x="0" y="7105226"/>
              <a:ext cx="3815740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ANO = Analgesik Non Opioid</a:t>
              </a:r>
              <a:endParaRPr>
                <a:solidFill>
                  <a:srgbClr val="EBF5FF"/>
                </a:solidFill>
              </a:endParaRPr>
            </a:p>
            <a:p>
              <a: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ESO = Effek Samping Obat</a:t>
              </a:r>
            </a:p>
          </p:txBody>
        </p:sp>
        <p:sp>
          <p:nvSpPr>
            <p:cNvPr id="522" name="Text Box 5"/>
            <p:cNvSpPr txBox="1"/>
            <p:nvPr/>
          </p:nvSpPr>
          <p:spPr>
            <a:xfrm>
              <a:off x="6075680" y="0"/>
              <a:ext cx="2223242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NYERI KANKER</a:t>
              </a:r>
            </a:p>
          </p:txBody>
        </p:sp>
        <p:sp>
          <p:nvSpPr>
            <p:cNvPr id="523" name="Text Box 6"/>
            <p:cNvSpPr txBox="1"/>
            <p:nvPr/>
          </p:nvSpPr>
          <p:spPr>
            <a:xfrm>
              <a:off x="3743395" y="724746"/>
              <a:ext cx="1353665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JASMANI</a:t>
              </a:r>
            </a:p>
          </p:txBody>
        </p:sp>
        <p:sp>
          <p:nvSpPr>
            <p:cNvPr id="524" name="Text Box 7"/>
            <p:cNvSpPr txBox="1"/>
            <p:nvPr/>
          </p:nvSpPr>
          <p:spPr>
            <a:xfrm>
              <a:off x="8992730" y="796995"/>
              <a:ext cx="1560622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KEJIWAAN</a:t>
              </a:r>
            </a:p>
          </p:txBody>
        </p:sp>
        <p:sp>
          <p:nvSpPr>
            <p:cNvPr id="525" name="Text Box 8"/>
            <p:cNvSpPr txBox="1"/>
            <p:nvPr/>
          </p:nvSpPr>
          <p:spPr>
            <a:xfrm>
              <a:off x="1099537" y="1442720"/>
              <a:ext cx="2021196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NEUROGENIK</a:t>
              </a:r>
            </a:p>
          </p:txBody>
        </p:sp>
        <p:sp>
          <p:nvSpPr>
            <p:cNvPr id="526" name="Text Box 9"/>
            <p:cNvSpPr txBox="1"/>
            <p:nvPr/>
          </p:nvSpPr>
          <p:spPr>
            <a:xfrm>
              <a:off x="5705405" y="1442720"/>
              <a:ext cx="1819558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NOSISEPTIK</a:t>
              </a:r>
            </a:p>
          </p:txBody>
        </p:sp>
        <p:sp>
          <p:nvSpPr>
            <p:cNvPr id="527" name="Text Box 10"/>
            <p:cNvSpPr txBox="1"/>
            <p:nvPr/>
          </p:nvSpPr>
          <p:spPr>
            <a:xfrm>
              <a:off x="2725138" y="2165208"/>
              <a:ext cx="1245751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Shooting</a:t>
              </a:r>
            </a:p>
          </p:txBody>
        </p:sp>
        <p:sp>
          <p:nvSpPr>
            <p:cNvPr id="528" name="Text Box 11"/>
            <p:cNvSpPr txBox="1"/>
            <p:nvPr/>
          </p:nvSpPr>
          <p:spPr>
            <a:xfrm>
              <a:off x="591537" y="2226168"/>
              <a:ext cx="1571264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Cramp Like</a:t>
              </a:r>
            </a:p>
          </p:txBody>
        </p:sp>
        <p:sp>
          <p:nvSpPr>
            <p:cNvPr id="529" name="Text Box 12"/>
            <p:cNvSpPr txBox="1"/>
            <p:nvPr/>
          </p:nvSpPr>
          <p:spPr>
            <a:xfrm>
              <a:off x="404284" y="3336995"/>
              <a:ext cx="1866898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Antidepresan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Trisiklik</a:t>
              </a:r>
            </a:p>
          </p:txBody>
        </p:sp>
        <p:sp>
          <p:nvSpPr>
            <p:cNvPr id="530" name="Text Box 13"/>
            <p:cNvSpPr txBox="1"/>
            <p:nvPr/>
          </p:nvSpPr>
          <p:spPr>
            <a:xfrm>
              <a:off x="2613233" y="3506328"/>
              <a:ext cx="1447526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Anti-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Konvulsan</a:t>
              </a:r>
            </a:p>
          </p:txBody>
        </p:sp>
        <p:sp>
          <p:nvSpPr>
            <p:cNvPr id="531" name="Text Box 14"/>
            <p:cNvSpPr txBox="1"/>
            <p:nvPr/>
          </p:nvSpPr>
          <p:spPr>
            <a:xfrm>
              <a:off x="6177280" y="2165208"/>
              <a:ext cx="1106052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Sedang</a:t>
              </a:r>
            </a:p>
          </p:txBody>
        </p:sp>
        <p:sp>
          <p:nvSpPr>
            <p:cNvPr id="532" name="Text Box 15"/>
            <p:cNvSpPr txBox="1"/>
            <p:nvPr/>
          </p:nvSpPr>
          <p:spPr>
            <a:xfrm>
              <a:off x="4842934" y="2165208"/>
              <a:ext cx="1028152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Ringan</a:t>
              </a:r>
            </a:p>
          </p:txBody>
        </p:sp>
        <p:sp>
          <p:nvSpPr>
            <p:cNvPr id="533" name="Text Box 16"/>
            <p:cNvSpPr txBox="1"/>
            <p:nvPr/>
          </p:nvSpPr>
          <p:spPr>
            <a:xfrm>
              <a:off x="7678703" y="2165208"/>
              <a:ext cx="810553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Berat</a:t>
              </a:r>
            </a:p>
          </p:txBody>
        </p:sp>
        <p:sp>
          <p:nvSpPr>
            <p:cNvPr id="534" name="Text Box 17"/>
            <p:cNvSpPr txBox="1"/>
            <p:nvPr/>
          </p:nvSpPr>
          <p:spPr>
            <a:xfrm>
              <a:off x="4842934" y="3714044"/>
              <a:ext cx="748206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ANO</a:t>
              </a:r>
            </a:p>
          </p:txBody>
        </p:sp>
        <p:sp>
          <p:nvSpPr>
            <p:cNvPr id="535" name="Text Box 18"/>
            <p:cNvSpPr txBox="1"/>
            <p:nvPr/>
          </p:nvSpPr>
          <p:spPr>
            <a:xfrm>
              <a:off x="6108752" y="3298613"/>
              <a:ext cx="1105643" cy="1441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ANO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Opioid 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lemah</a:t>
              </a:r>
            </a:p>
          </p:txBody>
        </p:sp>
        <p:sp>
          <p:nvSpPr>
            <p:cNvPr id="536" name="Text Box 19"/>
            <p:cNvSpPr txBox="1"/>
            <p:nvPr/>
          </p:nvSpPr>
          <p:spPr>
            <a:xfrm>
              <a:off x="7630495" y="3298613"/>
              <a:ext cx="1105642" cy="14417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ANO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+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Opioid 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kuat</a:t>
              </a:r>
            </a:p>
          </p:txBody>
        </p:sp>
        <p:sp>
          <p:nvSpPr>
            <p:cNvPr id="537" name="Text Box 20"/>
            <p:cNvSpPr txBox="1"/>
            <p:nvPr/>
          </p:nvSpPr>
          <p:spPr>
            <a:xfrm>
              <a:off x="8963111" y="3917244"/>
              <a:ext cx="1912874" cy="78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Psikofarmaka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Psikoterapi</a:t>
              </a:r>
            </a:p>
          </p:txBody>
        </p:sp>
        <p:sp>
          <p:nvSpPr>
            <p:cNvPr id="538" name="Text Box 21"/>
            <p:cNvSpPr txBox="1"/>
            <p:nvPr/>
          </p:nvSpPr>
          <p:spPr>
            <a:xfrm>
              <a:off x="4754880" y="5240302"/>
              <a:ext cx="3952985" cy="12490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algn="l" defTabSz="1300480">
                <a:lnSpc>
                  <a:spcPct val="80000"/>
                </a:lnSpc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PERTIMBANGKAN:</a:t>
              </a:r>
              <a:endParaRPr>
                <a:solidFill>
                  <a:srgbClr val="EBF5FF"/>
                </a:solidFill>
              </a:endParaRPr>
            </a:p>
            <a:p>
              <a:pPr algn="l" defTabSz="1300480">
                <a:lnSpc>
                  <a:spcPct val="80000"/>
                </a:lnSpc>
                <a:buSzPct val="100000"/>
                <a:buChar char="•"/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Ajuan analgesik</a:t>
              </a:r>
              <a:endParaRPr>
                <a:solidFill>
                  <a:srgbClr val="EBF5FF"/>
                </a:solidFill>
              </a:endParaRPr>
            </a:p>
            <a:p>
              <a:pPr algn="l" defTabSz="1300480">
                <a:lnSpc>
                  <a:spcPct val="80000"/>
                </a:lnSpc>
                <a:buSzPct val="100000"/>
                <a:buChar char="•"/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Penanggulangan ESO opioid</a:t>
              </a:r>
              <a:endParaRPr>
                <a:solidFill>
                  <a:srgbClr val="EBF5FF"/>
                </a:solidFill>
              </a:endParaRPr>
            </a:p>
            <a:p>
              <a:pPr algn="l" defTabSz="1300480">
                <a:lnSpc>
                  <a:spcPct val="80000"/>
                </a:lnSpc>
                <a:buSzPct val="100000"/>
                <a:buChar char="•"/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Pengobatan non farmakologis</a:t>
              </a:r>
            </a:p>
          </p:txBody>
        </p:sp>
        <p:sp>
          <p:nvSpPr>
            <p:cNvPr id="539" name="Text Box 22"/>
            <p:cNvSpPr txBox="1"/>
            <p:nvPr/>
          </p:nvSpPr>
          <p:spPr>
            <a:xfrm>
              <a:off x="5396089" y="6588195"/>
              <a:ext cx="1198821" cy="4511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Evaluasi</a:t>
              </a:r>
            </a:p>
          </p:txBody>
        </p:sp>
        <p:sp>
          <p:nvSpPr>
            <p:cNvPr id="540" name="Text Box 23"/>
            <p:cNvSpPr txBox="1"/>
            <p:nvPr/>
          </p:nvSpPr>
          <p:spPr>
            <a:xfrm>
              <a:off x="4617156" y="7373902"/>
              <a:ext cx="1152163" cy="451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>
              <a:lvl1pPr algn="l"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Berhasil</a:t>
              </a:r>
            </a:p>
          </p:txBody>
        </p:sp>
        <p:sp>
          <p:nvSpPr>
            <p:cNvPr id="541" name="Text Box 24"/>
            <p:cNvSpPr txBox="1"/>
            <p:nvPr/>
          </p:nvSpPr>
          <p:spPr>
            <a:xfrm>
              <a:off x="7048364" y="7346809"/>
              <a:ext cx="1949300" cy="1111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3" tIns="65023" rIns="65023" bIns="65023" numCol="1" anchor="t">
              <a:spAutoFit/>
            </a:bodyPr>
            <a:lstStyle/>
            <a:p>
              <a:pPr defTabSz="1300480"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Tidak berhasil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buSzPct val="100000"/>
                <a:buChar char="•"/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Re-evaluasi</a:t>
              </a:r>
              <a:endParaRPr>
                <a:solidFill>
                  <a:srgbClr val="EBF5FF"/>
                </a:solidFill>
              </a:endParaRPr>
            </a:p>
            <a:p>
              <a:pPr defTabSz="1300480">
                <a:buSzPct val="100000"/>
                <a:buChar char="•"/>
                <a:defRPr sz="2200">
                  <a:solidFill>
                    <a:srgbClr val="BDDE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t>konsultasi</a:t>
              </a:r>
            </a:p>
          </p:txBody>
        </p:sp>
        <p:grpSp>
          <p:nvGrpSpPr>
            <p:cNvPr id="544" name="Group 25"/>
            <p:cNvGrpSpPr/>
            <p:nvPr/>
          </p:nvGrpSpPr>
          <p:grpSpPr>
            <a:xfrm>
              <a:off x="4450080" y="415431"/>
              <a:ext cx="5382544" cy="410916"/>
              <a:chOff x="0" y="0"/>
              <a:chExt cx="5382542" cy="410915"/>
            </a:xfrm>
          </p:grpSpPr>
          <p:sp>
            <p:nvSpPr>
              <p:cNvPr id="542" name="Freeform 26"/>
              <p:cNvSpPr/>
              <p:nvPr/>
            </p:nvSpPr>
            <p:spPr>
              <a:xfrm>
                <a:off x="-1" y="205457"/>
                <a:ext cx="5382544" cy="2054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BDDE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EBF5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43" name="Line 27"/>
              <p:cNvSpPr/>
              <p:nvPr/>
            </p:nvSpPr>
            <p:spPr>
              <a:xfrm>
                <a:off x="2691271" y="-1"/>
                <a:ext cx="1" cy="205459"/>
              </a:xfrm>
              <a:prstGeom prst="line">
                <a:avLst/>
              </a:prstGeom>
              <a:noFill/>
              <a:ln w="12700" cap="flat">
                <a:solidFill>
                  <a:srgbClr val="BDDEFF"/>
                </a:solidFill>
                <a:prstDash val="solid"/>
                <a:round/>
              </a:ln>
              <a:effectLst/>
            </p:spPr>
            <p:txBody>
              <a:bodyPr wrap="square" lIns="65023" tIns="65023" rIns="65023" bIns="65023" numCol="1" anchor="t">
                <a:noAutofit/>
              </a:bodyPr>
              <a:lstStyle/>
              <a:p>
                <a:pPr algn="l" defTabSz="1300480">
                  <a:defRPr sz="2400">
                    <a:solidFill>
                      <a:srgbClr val="EBF5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545" name="Freeform 28"/>
            <p:cNvSpPr/>
            <p:nvPr/>
          </p:nvSpPr>
          <p:spPr>
            <a:xfrm>
              <a:off x="2013938" y="1343377"/>
              <a:ext cx="4569743" cy="2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6" name="Line 29"/>
            <p:cNvSpPr/>
            <p:nvPr/>
          </p:nvSpPr>
          <p:spPr>
            <a:xfrm>
              <a:off x="4450080" y="1135662"/>
              <a:ext cx="1" cy="207716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7" name="Line 30"/>
            <p:cNvSpPr/>
            <p:nvPr/>
          </p:nvSpPr>
          <p:spPr>
            <a:xfrm>
              <a:off x="9832623" y="1343377"/>
              <a:ext cx="1" cy="2576125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8" name="Freeform 31"/>
            <p:cNvSpPr/>
            <p:nvPr/>
          </p:nvSpPr>
          <p:spPr>
            <a:xfrm>
              <a:off x="1255324" y="2063608"/>
              <a:ext cx="2032001" cy="20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9" name="Line 32"/>
            <p:cNvSpPr/>
            <p:nvPr/>
          </p:nvSpPr>
          <p:spPr>
            <a:xfrm>
              <a:off x="2013938" y="1858151"/>
              <a:ext cx="1" cy="205458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0" name="Line 33"/>
            <p:cNvSpPr/>
            <p:nvPr/>
          </p:nvSpPr>
          <p:spPr>
            <a:xfrm flipH="1">
              <a:off x="1302737" y="2738684"/>
              <a:ext cx="1" cy="661529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1" name="Line 34"/>
            <p:cNvSpPr/>
            <p:nvPr/>
          </p:nvSpPr>
          <p:spPr>
            <a:xfrm>
              <a:off x="3314418" y="2655146"/>
              <a:ext cx="1" cy="855698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2" name="Line 35"/>
            <p:cNvSpPr/>
            <p:nvPr/>
          </p:nvSpPr>
          <p:spPr>
            <a:xfrm>
              <a:off x="5262880" y="2682240"/>
              <a:ext cx="1" cy="1004711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3" name="Line 36"/>
            <p:cNvSpPr/>
            <p:nvPr/>
          </p:nvSpPr>
          <p:spPr>
            <a:xfrm>
              <a:off x="6658187" y="2598702"/>
              <a:ext cx="1" cy="760871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4" name="Line 37"/>
            <p:cNvSpPr/>
            <p:nvPr/>
          </p:nvSpPr>
          <p:spPr>
            <a:xfrm>
              <a:off x="8107680" y="2598702"/>
              <a:ext cx="1" cy="760871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5" name="Freeform 38"/>
            <p:cNvSpPr/>
            <p:nvPr/>
          </p:nvSpPr>
          <p:spPr>
            <a:xfrm>
              <a:off x="5310294" y="2063608"/>
              <a:ext cx="2740943" cy="207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6" name="Line 39"/>
            <p:cNvSpPr/>
            <p:nvPr/>
          </p:nvSpPr>
          <p:spPr>
            <a:xfrm>
              <a:off x="6658187" y="1905564"/>
              <a:ext cx="1" cy="309316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7" name="Freeform 40"/>
            <p:cNvSpPr/>
            <p:nvPr/>
          </p:nvSpPr>
          <p:spPr>
            <a:xfrm>
              <a:off x="1302738" y="4127217"/>
              <a:ext cx="8529886" cy="812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4400"/>
                  </a:lnTo>
                </a:path>
              </a:pathLst>
            </a:cu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8" name="Line 41"/>
            <p:cNvSpPr/>
            <p:nvPr/>
          </p:nvSpPr>
          <p:spPr>
            <a:xfrm>
              <a:off x="3233138" y="4436533"/>
              <a:ext cx="1" cy="514774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9" name="Line 42"/>
            <p:cNvSpPr/>
            <p:nvPr/>
          </p:nvSpPr>
          <p:spPr>
            <a:xfrm>
              <a:off x="5271911" y="4436533"/>
              <a:ext cx="1" cy="514774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0" name="Line 43"/>
            <p:cNvSpPr/>
            <p:nvPr/>
          </p:nvSpPr>
          <p:spPr>
            <a:xfrm>
              <a:off x="6649156" y="4693919"/>
              <a:ext cx="1" cy="223521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1" name="Line 44"/>
            <p:cNvSpPr/>
            <p:nvPr/>
          </p:nvSpPr>
          <p:spPr>
            <a:xfrm>
              <a:off x="8132516" y="4707466"/>
              <a:ext cx="1" cy="223520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2" name="Line 45"/>
            <p:cNvSpPr/>
            <p:nvPr/>
          </p:nvSpPr>
          <p:spPr>
            <a:xfrm>
              <a:off x="5974080" y="4951306"/>
              <a:ext cx="1" cy="302544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3" name="Line 46"/>
            <p:cNvSpPr/>
            <p:nvPr/>
          </p:nvSpPr>
          <p:spPr>
            <a:xfrm>
              <a:off x="5974080" y="6394026"/>
              <a:ext cx="1" cy="252872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4" name="Freeform 47"/>
            <p:cNvSpPr/>
            <p:nvPr/>
          </p:nvSpPr>
          <p:spPr>
            <a:xfrm>
              <a:off x="5161280" y="7247466"/>
              <a:ext cx="2844802" cy="20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5" name="Line 48"/>
            <p:cNvSpPr/>
            <p:nvPr/>
          </p:nvSpPr>
          <p:spPr>
            <a:xfrm>
              <a:off x="5974080" y="7026204"/>
              <a:ext cx="1" cy="252872"/>
            </a:xfrm>
            <a:prstGeom prst="line">
              <a:avLst/>
            </a:prstGeom>
            <a:noFill/>
            <a:ln w="12700" cap="flat">
              <a:solidFill>
                <a:srgbClr val="BDDEFF"/>
              </a:solidFill>
              <a:prstDash val="solid"/>
              <a:round/>
            </a:ln>
            <a:effectLst/>
          </p:spPr>
          <p:txBody>
            <a:bodyPr wrap="square" lIns="65023" tIns="65023" rIns="65023" bIns="65023" numCol="1" anchor="t">
              <a:noAutofit/>
            </a:bodyPr>
            <a:lstStyle/>
            <a:p>
              <a:pPr algn="l" defTabSz="1300480">
                <a:defRPr sz="2400">
                  <a:solidFill>
                    <a:srgbClr val="EBF5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Algoritme Assesmen Nyeri Akut"/>
          <p:cNvSpPr txBox="1">
            <a:spLocks noGrp="1"/>
          </p:cNvSpPr>
          <p:nvPr>
            <p:ph type="title" idx="4294967295"/>
          </p:nvPr>
        </p:nvSpPr>
        <p:spPr>
          <a:xfrm>
            <a:off x="2044700" y="231775"/>
            <a:ext cx="8912225" cy="631825"/>
          </a:xfrm>
          <a:prstGeom prst="rect">
            <a:avLst/>
          </a:prstGeom>
        </p:spPr>
        <p:txBody>
          <a:bodyPr lIns="65022" tIns="65022" rIns="65022" bIns="65022"/>
          <a:lstStyle>
            <a:lvl1pPr defTabSz="1157144">
              <a:lnSpc>
                <a:spcPct val="95000"/>
              </a:lnSpc>
              <a:defRPr sz="3204" b="1">
                <a:effectLst>
                  <a:outerShdw blurRad="11303" dist="22606" dir="2700000" rotWithShape="0">
                    <a:srgbClr val="000000"/>
                  </a:outerShdw>
                </a:effectLst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Algoritme Assesmen Nyeri Akut</a:t>
            </a:r>
          </a:p>
        </p:txBody>
      </p:sp>
      <p:pic>
        <p:nvPicPr>
          <p:cNvPr id="56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78287" y="1158875"/>
            <a:ext cx="3249613" cy="1223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0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53475" y="3797300"/>
            <a:ext cx="3871913" cy="19573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1" name="image.png" descr="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78287" y="2992437"/>
            <a:ext cx="3249613" cy="1219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322762" y="7735887"/>
            <a:ext cx="2779713" cy="363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3" name="image.png" descr="image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78287" y="2078037"/>
            <a:ext cx="3249613" cy="1225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4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723187" y="7735887"/>
            <a:ext cx="3109913" cy="363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753475" y="4956175"/>
            <a:ext cx="3871913" cy="3005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.png" descr="image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078287" y="3906837"/>
            <a:ext cx="3249613" cy="1493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90587" y="7735887"/>
            <a:ext cx="2822576" cy="3638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.png" descr="image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78287" y="5151437"/>
            <a:ext cx="3249613" cy="1230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70300" y="6327775"/>
            <a:ext cx="4284663" cy="1944688"/>
          </a:xfrm>
          <a:prstGeom prst="rect">
            <a:avLst/>
          </a:prstGeom>
          <a:ln w="12700">
            <a:miter lim="400000"/>
          </a:ln>
        </p:spPr>
      </p:pic>
      <p:sp>
        <p:nvSpPr>
          <p:cNvPr id="597" name="Connection Line"/>
          <p:cNvSpPr/>
          <p:nvPr/>
        </p:nvSpPr>
        <p:spPr>
          <a:xfrm>
            <a:off x="5706176" y="1734326"/>
            <a:ext cx="60" cy="426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ln w="38100">
            <a:solidFill>
              <a:srgbClr val="F6D178"/>
            </a:solidFill>
            <a:tailEnd type="triangle"/>
          </a:ln>
        </p:spPr>
        <p:txBody>
          <a:bodyPr/>
          <a:lstStyle/>
          <a:p>
            <a:endParaRPr/>
          </a:p>
        </p:txBody>
      </p:sp>
      <p:sp>
        <p:nvSpPr>
          <p:cNvPr id="581" name="Line"/>
          <p:cNvSpPr/>
          <p:nvPr/>
        </p:nvSpPr>
        <p:spPr>
          <a:xfrm>
            <a:off x="5703887" y="3573462"/>
            <a:ext cx="1" cy="433388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2" name="Line"/>
          <p:cNvSpPr/>
          <p:nvPr/>
        </p:nvSpPr>
        <p:spPr>
          <a:xfrm>
            <a:off x="5743575" y="4659312"/>
            <a:ext cx="0" cy="577851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3" name="Line"/>
          <p:cNvSpPr/>
          <p:nvPr/>
        </p:nvSpPr>
        <p:spPr>
          <a:xfrm>
            <a:off x="5710237" y="5759450"/>
            <a:ext cx="1" cy="577850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4" name="Line"/>
          <p:cNvSpPr/>
          <p:nvPr/>
        </p:nvSpPr>
        <p:spPr>
          <a:xfrm>
            <a:off x="9478962" y="7493000"/>
            <a:ext cx="1" cy="358775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5" name="Line"/>
          <p:cNvSpPr/>
          <p:nvPr/>
        </p:nvSpPr>
        <p:spPr>
          <a:xfrm>
            <a:off x="5718175" y="7302500"/>
            <a:ext cx="0" cy="525463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6" name="Line"/>
          <p:cNvSpPr/>
          <p:nvPr/>
        </p:nvSpPr>
        <p:spPr>
          <a:xfrm>
            <a:off x="2270125" y="7473950"/>
            <a:ext cx="0" cy="358775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7" name="Line"/>
          <p:cNvSpPr/>
          <p:nvPr/>
        </p:nvSpPr>
        <p:spPr>
          <a:xfrm>
            <a:off x="5703887" y="2647950"/>
            <a:ext cx="1" cy="434975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8" name="Line"/>
          <p:cNvSpPr/>
          <p:nvPr/>
        </p:nvSpPr>
        <p:spPr>
          <a:xfrm>
            <a:off x="7207250" y="5510212"/>
            <a:ext cx="1633538" cy="1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89" name="Line"/>
          <p:cNvSpPr/>
          <p:nvPr/>
        </p:nvSpPr>
        <p:spPr>
          <a:xfrm>
            <a:off x="7216775" y="4329112"/>
            <a:ext cx="1652588" cy="1"/>
          </a:xfrm>
          <a:prstGeom prst="line">
            <a:avLst/>
          </a:prstGeom>
          <a:ln w="38100">
            <a:solidFill>
              <a:srgbClr val="F6D178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pic>
        <p:nvPicPr>
          <p:cNvPr id="590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383087" y="4638675"/>
            <a:ext cx="1268413" cy="976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.png" descr="image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352925" y="5778500"/>
            <a:ext cx="1230313" cy="927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.png" descr="image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418387" y="3767137"/>
            <a:ext cx="830263" cy="92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.png" descr="image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7443787" y="4949825"/>
            <a:ext cx="828676" cy="927100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Line"/>
          <p:cNvSpPr/>
          <p:nvPr/>
        </p:nvSpPr>
        <p:spPr>
          <a:xfrm>
            <a:off x="2270125" y="7473950"/>
            <a:ext cx="7208838" cy="0"/>
          </a:xfrm>
          <a:prstGeom prst="line">
            <a:avLst/>
          </a:prstGeom>
          <a:ln w="38100">
            <a:solidFill>
              <a:srgbClr val="F6D178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595" name="www.icsi.org"/>
          <p:cNvSpPr txBox="1"/>
          <p:nvPr/>
        </p:nvSpPr>
        <p:spPr>
          <a:xfrm>
            <a:off x="10956925" y="9205912"/>
            <a:ext cx="1455467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 defTabSz="1300162">
              <a:defRPr sz="2600" b="1" i="1" baseline="300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www.icsi.org</a:t>
            </a:r>
          </a:p>
        </p:txBody>
      </p:sp>
      <p:sp>
        <p:nvSpPr>
          <p:cNvPr id="5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79" name="Konsekuensi Nyeri yang Tidak Teratasi"/>
          <p:cNvSpPr txBox="1">
            <a:spLocks noGrp="1"/>
          </p:cNvSpPr>
          <p:nvPr>
            <p:ph type="title" idx="4294967295"/>
          </p:nvPr>
        </p:nvSpPr>
        <p:spPr>
          <a:xfrm>
            <a:off x="0" y="217487"/>
            <a:ext cx="13004800" cy="1408113"/>
          </a:xfrm>
          <a:prstGeom prst="rect">
            <a:avLst/>
          </a:prstGeom>
        </p:spPr>
        <p:txBody>
          <a:bodyPr lIns="65475" tIns="65475" rIns="65475" bIns="65475" anchor="b"/>
          <a:lstStyle>
            <a:lvl1pPr defTabSz="1300162">
              <a:lnSpc>
                <a:spcPct val="95000"/>
              </a:lnSpc>
              <a:defRPr sz="4500">
                <a:effectLst>
                  <a:outerShdw blurRad="12700" dist="381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Konsekuensi Nyeri yang Tidak Teratasi</a:t>
            </a:r>
          </a:p>
        </p:txBody>
      </p:sp>
      <p:sp>
        <p:nvSpPr>
          <p:cNvPr id="180" name="Shape"/>
          <p:cNvSpPr/>
          <p:nvPr/>
        </p:nvSpPr>
        <p:spPr>
          <a:xfrm>
            <a:off x="1517650" y="6159500"/>
            <a:ext cx="433388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1" name="Shape"/>
          <p:cNvSpPr/>
          <p:nvPr/>
        </p:nvSpPr>
        <p:spPr>
          <a:xfrm>
            <a:off x="9231312" y="6159500"/>
            <a:ext cx="434976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2" name="Shape"/>
          <p:cNvSpPr/>
          <p:nvPr/>
        </p:nvSpPr>
        <p:spPr>
          <a:xfrm>
            <a:off x="7304087" y="6159500"/>
            <a:ext cx="433388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3" name="Shape"/>
          <p:cNvSpPr/>
          <p:nvPr/>
        </p:nvSpPr>
        <p:spPr>
          <a:xfrm>
            <a:off x="5373687" y="6159500"/>
            <a:ext cx="433388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4" name="Shape"/>
          <p:cNvSpPr/>
          <p:nvPr/>
        </p:nvSpPr>
        <p:spPr>
          <a:xfrm>
            <a:off x="3444875" y="6159500"/>
            <a:ext cx="433388" cy="649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5" name="Shape"/>
          <p:cNvSpPr/>
          <p:nvPr/>
        </p:nvSpPr>
        <p:spPr>
          <a:xfrm>
            <a:off x="1517650" y="4443412"/>
            <a:ext cx="433388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6" name="Shape"/>
          <p:cNvSpPr/>
          <p:nvPr/>
        </p:nvSpPr>
        <p:spPr>
          <a:xfrm>
            <a:off x="11161712" y="4443412"/>
            <a:ext cx="434976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7" name="Shape"/>
          <p:cNvSpPr/>
          <p:nvPr/>
        </p:nvSpPr>
        <p:spPr>
          <a:xfrm>
            <a:off x="9231312" y="4443412"/>
            <a:ext cx="434976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8" name="Shape"/>
          <p:cNvSpPr/>
          <p:nvPr/>
        </p:nvSpPr>
        <p:spPr>
          <a:xfrm>
            <a:off x="7304087" y="4443412"/>
            <a:ext cx="433388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9" name="Shape"/>
          <p:cNvSpPr/>
          <p:nvPr/>
        </p:nvSpPr>
        <p:spPr>
          <a:xfrm>
            <a:off x="5373687" y="4443412"/>
            <a:ext cx="433388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0" name="Shape"/>
          <p:cNvSpPr/>
          <p:nvPr/>
        </p:nvSpPr>
        <p:spPr>
          <a:xfrm>
            <a:off x="3444875" y="4443412"/>
            <a:ext cx="433388" cy="650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1100"/>
                </a:moveTo>
                <a:lnTo>
                  <a:pt x="4500" y="11100"/>
                </a:lnTo>
                <a:lnTo>
                  <a:pt x="4500" y="0"/>
                </a:lnTo>
                <a:lnTo>
                  <a:pt x="17100" y="0"/>
                </a:lnTo>
                <a:lnTo>
                  <a:pt x="17100" y="11100"/>
                </a:lnTo>
                <a:lnTo>
                  <a:pt x="21600" y="1110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2C02C4"/>
              </a:gs>
            </a:gsLst>
            <a:lin ang="16200000"/>
          </a:gradFill>
          <a:ln w="12700">
            <a:solidFill>
              <a:srgbClr val="FFFFFF"/>
            </a:solidFill>
          </a:ln>
        </p:spPr>
        <p:txBody>
          <a:bodyPr lIns="45719" rIns="45719" anchor="ctr"/>
          <a:lstStyle/>
          <a:p>
            <a:pPr defTabSz="1300162">
              <a:defRPr sz="2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91" name="Shape"/>
          <p:cNvSpPr/>
          <p:nvPr/>
        </p:nvSpPr>
        <p:spPr>
          <a:xfrm rot="1500802">
            <a:off x="10945812" y="5961062"/>
            <a:ext cx="555626" cy="1746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72" y="0"/>
                </a:moveTo>
                <a:lnTo>
                  <a:pt x="0" y="3888"/>
                </a:lnTo>
                <a:lnTo>
                  <a:pt x="7601" y="8381"/>
                </a:lnTo>
                <a:lnTo>
                  <a:pt x="5022" y="9705"/>
                </a:lnTo>
                <a:lnTo>
                  <a:pt x="12221" y="13895"/>
                </a:lnTo>
                <a:lnTo>
                  <a:pt x="10012" y="14915"/>
                </a:lnTo>
                <a:lnTo>
                  <a:pt x="21600" y="21600"/>
                </a:lnTo>
                <a:lnTo>
                  <a:pt x="14766" y="12876"/>
                </a:lnTo>
                <a:lnTo>
                  <a:pt x="16576" y="12005"/>
                </a:lnTo>
                <a:lnTo>
                  <a:pt x="11048" y="6795"/>
                </a:lnTo>
                <a:lnTo>
                  <a:pt x="12858" y="6078"/>
                </a:lnTo>
                <a:lnTo>
                  <a:pt x="8472" y="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194" name="Group"/>
          <p:cNvGrpSpPr/>
          <p:nvPr/>
        </p:nvGrpSpPr>
        <p:grpSpPr>
          <a:xfrm>
            <a:off x="758825" y="6592887"/>
            <a:ext cx="1995488" cy="1704976"/>
            <a:chOff x="0" y="0"/>
            <a:chExt cx="1995487" cy="1704975"/>
          </a:xfrm>
        </p:grpSpPr>
        <p:pic>
          <p:nvPicPr>
            <p:cNvPr id="192" name="Box" descr="Box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95488" cy="170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Myocardial ischaemia"/>
            <p:cNvSpPr txBox="1"/>
            <p:nvPr/>
          </p:nvSpPr>
          <p:spPr>
            <a:xfrm>
              <a:off x="180587" y="439855"/>
              <a:ext cx="1625285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Myocardial</a:t>
              </a:r>
              <a:br/>
              <a:r>
                <a:t>ischaemia</a:t>
              </a:r>
            </a:p>
          </p:txBody>
        </p:sp>
      </p:grpSp>
      <p:pic>
        <p:nvPicPr>
          <p:cNvPr id="195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825" y="3143250"/>
            <a:ext cx="1984375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Increased…"/>
          <p:cNvSpPr txBox="1"/>
          <p:nvPr/>
        </p:nvSpPr>
        <p:spPr>
          <a:xfrm>
            <a:off x="1083266" y="3543364"/>
            <a:ext cx="1259293" cy="81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Increased</a:t>
            </a:r>
            <a:endParaRPr sz="1400"/>
          </a:p>
          <a:p>
            <a:pPr defTabSz="1300162"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sympathetic</a:t>
            </a:r>
          </a:p>
          <a:p>
            <a:pPr defTabSz="1300162"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activity</a:t>
            </a:r>
          </a:p>
        </p:txBody>
      </p:sp>
      <p:pic>
        <p:nvPicPr>
          <p:cNvPr id="197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8825" y="4876800"/>
            <a:ext cx="1979613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Myocardial O2  consumption"/>
          <p:cNvSpPr txBox="1"/>
          <p:nvPr/>
        </p:nvSpPr>
        <p:spPr>
          <a:xfrm>
            <a:off x="1119543" y="5270342"/>
            <a:ext cx="1262939" cy="81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4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Myocardial</a:t>
            </a:r>
            <a:br/>
            <a:r>
              <a:t>O</a:t>
            </a:r>
            <a:r>
              <a:rPr baseline="-25000"/>
              <a:t>2</a:t>
            </a:r>
            <a:r>
              <a:t> </a:t>
            </a:r>
            <a:br/>
            <a:r>
              <a:t>consumption</a:t>
            </a:r>
          </a:p>
        </p:txBody>
      </p:sp>
      <p:pic>
        <p:nvPicPr>
          <p:cNvPr id="199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2875" y="3143250"/>
            <a:ext cx="1984375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GI effects"/>
          <p:cNvSpPr txBox="1"/>
          <p:nvPr/>
        </p:nvSpPr>
        <p:spPr>
          <a:xfrm>
            <a:off x="3093109" y="3759264"/>
            <a:ext cx="1081357" cy="3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>
            <a:lvl1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GI effects</a:t>
            </a:r>
          </a:p>
        </p:txBody>
      </p:sp>
      <p:pic>
        <p:nvPicPr>
          <p:cNvPr id="201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03750" y="3143250"/>
            <a:ext cx="1985963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plinting shallow breathing"/>
          <p:cNvSpPr txBox="1"/>
          <p:nvPr/>
        </p:nvSpPr>
        <p:spPr>
          <a:xfrm>
            <a:off x="5011752" y="3505264"/>
            <a:ext cx="1093759" cy="89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Splinting</a:t>
            </a:r>
            <a:br/>
            <a:r>
              <a:t>shallow</a:t>
            </a:r>
            <a:br/>
            <a:r>
              <a:t>breathing</a:t>
            </a:r>
          </a:p>
        </p:txBody>
      </p:sp>
      <p:pic>
        <p:nvPicPr>
          <p:cNvPr id="203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2400" y="3143250"/>
            <a:ext cx="1984375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Increased catabolic…"/>
          <p:cNvSpPr txBox="1"/>
          <p:nvPr/>
        </p:nvSpPr>
        <p:spPr>
          <a:xfrm>
            <a:off x="6897057" y="3505264"/>
            <a:ext cx="1150611" cy="89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Increased</a:t>
            </a:r>
            <a:br/>
            <a:r>
              <a:t>catabolic</a:t>
            </a:r>
          </a:p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demands</a:t>
            </a:r>
          </a:p>
        </p:txBody>
      </p:sp>
      <p:pic>
        <p:nvPicPr>
          <p:cNvPr id="205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48675" y="3143250"/>
            <a:ext cx="1984375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Anxiety and fear"/>
          <p:cNvSpPr txBox="1"/>
          <p:nvPr/>
        </p:nvSpPr>
        <p:spPr>
          <a:xfrm>
            <a:off x="8910850" y="3631470"/>
            <a:ext cx="975887" cy="63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Anxiety</a:t>
            </a:r>
            <a:br/>
            <a:r>
              <a:t>and fear</a:t>
            </a:r>
          </a:p>
        </p:txBody>
      </p:sp>
      <p:pic>
        <p:nvPicPr>
          <p:cNvPr id="207" name="Box" descr="Box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9550" y="3143250"/>
            <a:ext cx="1984375" cy="163671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eripheral/ central sensitisation"/>
          <p:cNvSpPr txBox="1"/>
          <p:nvPr/>
        </p:nvSpPr>
        <p:spPr>
          <a:xfrm>
            <a:off x="10663500" y="3505264"/>
            <a:ext cx="1317100" cy="89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Peripheral/</a:t>
            </a:r>
            <a:br/>
            <a:r>
              <a:t>central</a:t>
            </a:r>
            <a:br/>
            <a:r>
              <a:t>sensitisation</a:t>
            </a:r>
          </a:p>
        </p:txBody>
      </p:sp>
      <p:pic>
        <p:nvPicPr>
          <p:cNvPr id="209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2875" y="4876800"/>
            <a:ext cx="1979613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GI motility"/>
          <p:cNvSpPr txBox="1"/>
          <p:nvPr/>
        </p:nvSpPr>
        <p:spPr>
          <a:xfrm>
            <a:off x="3106454" y="5484083"/>
            <a:ext cx="1134042" cy="384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>
            <a:lvl1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GI motility</a:t>
            </a:r>
          </a:p>
        </p:txBody>
      </p:sp>
      <p:pic>
        <p:nvPicPr>
          <p:cNvPr id="211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05337" y="4876800"/>
            <a:ext cx="1981201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Atelectasis…"/>
          <p:cNvSpPr txBox="1"/>
          <p:nvPr/>
        </p:nvSpPr>
        <p:spPr>
          <a:xfrm>
            <a:off x="4868182" y="5229289"/>
            <a:ext cx="1455511" cy="89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Atelectasis</a:t>
            </a:r>
          </a:p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hypoxaemia</a:t>
            </a:r>
          </a:p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hypercarbia</a:t>
            </a:r>
          </a:p>
        </p:txBody>
      </p:sp>
      <p:pic>
        <p:nvPicPr>
          <p:cNvPr id="213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29387" y="4876800"/>
            <a:ext cx="1979613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Poor wound healing/muscle breakdown"/>
          <p:cNvSpPr txBox="1"/>
          <p:nvPr/>
        </p:nvSpPr>
        <p:spPr>
          <a:xfrm>
            <a:off x="6660569" y="5229289"/>
            <a:ext cx="1687087" cy="89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Poor wound</a:t>
            </a:r>
            <a:br/>
            <a:r>
              <a:t>healing/muscle</a:t>
            </a:r>
            <a:br/>
            <a:r>
              <a:t>breakdown</a:t>
            </a:r>
          </a:p>
        </p:txBody>
      </p:sp>
      <p:pic>
        <p:nvPicPr>
          <p:cNvPr id="215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53437" y="4876800"/>
            <a:ext cx="1979613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leeplessness, helplessness"/>
          <p:cNvSpPr txBox="1"/>
          <p:nvPr/>
        </p:nvSpPr>
        <p:spPr>
          <a:xfrm>
            <a:off x="8675702" y="5357083"/>
            <a:ext cx="1536671" cy="63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Sleeplessness,</a:t>
            </a:r>
            <a:br/>
            <a:r>
              <a:t>helplessness</a:t>
            </a:r>
          </a:p>
        </p:txBody>
      </p:sp>
      <p:pic>
        <p:nvPicPr>
          <p:cNvPr id="217" name="Box" descr="Box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4312" y="4876800"/>
            <a:ext cx="1979613" cy="162401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Neuro-…"/>
          <p:cNvSpPr txBox="1"/>
          <p:nvPr/>
        </p:nvSpPr>
        <p:spPr>
          <a:xfrm>
            <a:off x="10857522" y="5357083"/>
            <a:ext cx="1016368" cy="63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ctr">
            <a:spAutoFit/>
          </a:bodyPr>
          <a:lstStyle/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Neuro-</a:t>
            </a:r>
          </a:p>
          <a:p>
            <a:pPr defTabSz="1300162">
              <a:defRPr sz="160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plasticity</a:t>
            </a:r>
          </a:p>
        </p:txBody>
      </p:sp>
      <p:grpSp>
        <p:nvGrpSpPr>
          <p:cNvPr id="221" name="Group"/>
          <p:cNvGrpSpPr/>
          <p:nvPr/>
        </p:nvGrpSpPr>
        <p:grpSpPr>
          <a:xfrm>
            <a:off x="2679700" y="6592887"/>
            <a:ext cx="1995488" cy="1704976"/>
            <a:chOff x="0" y="0"/>
            <a:chExt cx="1995487" cy="1704975"/>
          </a:xfrm>
        </p:grpSpPr>
        <p:pic>
          <p:nvPicPr>
            <p:cNvPr id="219" name="Box" descr="Box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95488" cy="170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0" name="Delayed recovery"/>
            <p:cNvSpPr txBox="1"/>
            <p:nvPr/>
          </p:nvSpPr>
          <p:spPr>
            <a:xfrm>
              <a:off x="180587" y="439855"/>
              <a:ext cx="1625285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Delayed recovery</a:t>
              </a:r>
            </a:p>
          </p:txBody>
        </p:sp>
      </p:grpSp>
      <p:grpSp>
        <p:nvGrpSpPr>
          <p:cNvPr id="224" name="Group"/>
          <p:cNvGrpSpPr/>
          <p:nvPr/>
        </p:nvGrpSpPr>
        <p:grpSpPr>
          <a:xfrm>
            <a:off x="4598987" y="6592887"/>
            <a:ext cx="1995488" cy="1704976"/>
            <a:chOff x="0" y="0"/>
            <a:chExt cx="1995487" cy="1704975"/>
          </a:xfrm>
        </p:grpSpPr>
        <p:pic>
          <p:nvPicPr>
            <p:cNvPr id="222" name="Box" descr="Box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95488" cy="170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3" name="Pneumonia"/>
            <p:cNvSpPr txBox="1"/>
            <p:nvPr/>
          </p:nvSpPr>
          <p:spPr>
            <a:xfrm>
              <a:off x="180587" y="608632"/>
              <a:ext cx="1625285" cy="345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r>
                <a:t>Pneumonia</a:t>
              </a:r>
            </a:p>
          </p:txBody>
        </p:sp>
      </p:grpSp>
      <p:grpSp>
        <p:nvGrpSpPr>
          <p:cNvPr id="227" name="Group"/>
          <p:cNvGrpSpPr/>
          <p:nvPr/>
        </p:nvGrpSpPr>
        <p:grpSpPr>
          <a:xfrm>
            <a:off x="6519862" y="6592887"/>
            <a:ext cx="1997076" cy="1704976"/>
            <a:chOff x="0" y="0"/>
            <a:chExt cx="1997075" cy="1704975"/>
          </a:xfrm>
        </p:grpSpPr>
        <p:pic>
          <p:nvPicPr>
            <p:cNvPr id="225" name="Box" descr="Box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97075" cy="170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Weakness and impaired rehab."/>
            <p:cNvSpPr txBox="1"/>
            <p:nvPr/>
          </p:nvSpPr>
          <p:spPr>
            <a:xfrm>
              <a:off x="180730" y="408830"/>
              <a:ext cx="1626578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Weakness</a:t>
              </a:r>
              <a:br/>
              <a:r>
                <a:t>and impaired</a:t>
              </a:r>
              <a:br/>
              <a:r>
                <a:t>rehab.</a:t>
              </a:r>
            </a:p>
          </p:txBody>
        </p:sp>
      </p:grpSp>
      <p:grpSp>
        <p:nvGrpSpPr>
          <p:cNvPr id="230" name="Group"/>
          <p:cNvGrpSpPr/>
          <p:nvPr/>
        </p:nvGrpSpPr>
        <p:grpSpPr>
          <a:xfrm>
            <a:off x="8439150" y="6592887"/>
            <a:ext cx="1997075" cy="1704976"/>
            <a:chOff x="0" y="0"/>
            <a:chExt cx="1997075" cy="1704975"/>
          </a:xfrm>
        </p:grpSpPr>
        <p:pic>
          <p:nvPicPr>
            <p:cNvPr id="228" name="Box" descr="Box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97075" cy="17049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9" name="Psycho- logical…"/>
            <p:cNvSpPr txBox="1"/>
            <p:nvPr/>
          </p:nvSpPr>
          <p:spPr>
            <a:xfrm>
              <a:off x="180730" y="271077"/>
              <a:ext cx="1626578" cy="853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Psycho-</a:t>
              </a:r>
              <a:br/>
              <a:r>
                <a:t>logical</a:t>
              </a:r>
            </a:p>
            <a:p>
              <a:pPr defTabSz="1300162">
                <a:defRPr sz="16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distress</a:t>
              </a:r>
            </a:p>
          </p:txBody>
        </p:sp>
      </p:grpSp>
      <p:grpSp>
        <p:nvGrpSpPr>
          <p:cNvPr id="233" name="Group"/>
          <p:cNvGrpSpPr/>
          <p:nvPr/>
        </p:nvGrpSpPr>
        <p:grpSpPr>
          <a:xfrm>
            <a:off x="10404475" y="7785100"/>
            <a:ext cx="1816100" cy="1427163"/>
            <a:chOff x="0" y="0"/>
            <a:chExt cx="1816100" cy="1427162"/>
          </a:xfrm>
        </p:grpSpPr>
        <p:sp>
          <p:nvSpPr>
            <p:cNvPr id="231" name="Shape"/>
            <p:cNvSpPr/>
            <p:nvPr/>
          </p:nvSpPr>
          <p:spPr>
            <a:xfrm>
              <a:off x="0" y="0"/>
              <a:ext cx="1816100" cy="142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lnTo>
                    <a:pt x="18742" y="9219"/>
                  </a:lnTo>
                  <a:lnTo>
                    <a:pt x="20775" y="6666"/>
                  </a:lnTo>
                  <a:lnTo>
                    <a:pt x="17535" y="6299"/>
                  </a:lnTo>
                  <a:lnTo>
                    <a:pt x="18436" y="3162"/>
                  </a:lnTo>
                  <a:lnTo>
                    <a:pt x="15299" y="4063"/>
                  </a:lnTo>
                  <a:lnTo>
                    <a:pt x="14930" y="821"/>
                  </a:lnTo>
                  <a:lnTo>
                    <a:pt x="12379" y="2856"/>
                  </a:lnTo>
                  <a:lnTo>
                    <a:pt x="10800" y="0"/>
                  </a:lnTo>
                  <a:lnTo>
                    <a:pt x="9219" y="2856"/>
                  </a:lnTo>
                  <a:lnTo>
                    <a:pt x="6666" y="821"/>
                  </a:lnTo>
                  <a:lnTo>
                    <a:pt x="6299" y="4063"/>
                  </a:lnTo>
                  <a:lnTo>
                    <a:pt x="3162" y="3162"/>
                  </a:lnTo>
                  <a:lnTo>
                    <a:pt x="4063" y="6299"/>
                  </a:lnTo>
                  <a:lnTo>
                    <a:pt x="821" y="6666"/>
                  </a:lnTo>
                  <a:lnTo>
                    <a:pt x="2856" y="9219"/>
                  </a:lnTo>
                  <a:lnTo>
                    <a:pt x="0" y="10800"/>
                  </a:lnTo>
                  <a:lnTo>
                    <a:pt x="2856" y="12379"/>
                  </a:lnTo>
                  <a:lnTo>
                    <a:pt x="821" y="14930"/>
                  </a:lnTo>
                  <a:lnTo>
                    <a:pt x="4063" y="15299"/>
                  </a:lnTo>
                  <a:lnTo>
                    <a:pt x="3162" y="18436"/>
                  </a:lnTo>
                  <a:lnTo>
                    <a:pt x="6299" y="17535"/>
                  </a:lnTo>
                  <a:lnTo>
                    <a:pt x="6666" y="20775"/>
                  </a:lnTo>
                  <a:lnTo>
                    <a:pt x="9219" y="18742"/>
                  </a:lnTo>
                  <a:lnTo>
                    <a:pt x="10800" y="21600"/>
                  </a:lnTo>
                  <a:lnTo>
                    <a:pt x="12379" y="18742"/>
                  </a:lnTo>
                  <a:lnTo>
                    <a:pt x="14930" y="20775"/>
                  </a:lnTo>
                  <a:lnTo>
                    <a:pt x="15299" y="17535"/>
                  </a:lnTo>
                  <a:lnTo>
                    <a:pt x="18436" y="18436"/>
                  </a:lnTo>
                  <a:lnTo>
                    <a:pt x="17535" y="15299"/>
                  </a:lnTo>
                  <a:lnTo>
                    <a:pt x="20775" y="14930"/>
                  </a:lnTo>
                  <a:lnTo>
                    <a:pt x="18742" y="12379"/>
                  </a:lnTo>
                  <a:lnTo>
                    <a:pt x="21600" y="108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E12A"/>
                </a:gs>
                <a:gs pos="100000">
                  <a:srgbClr val="FF0802"/>
                </a:gs>
              </a:gsLst>
              <a:path path="circle">
                <a:fillToRect l="37721" t="-19636" r="62278" b="1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32" name="Chronic  pain"/>
            <p:cNvSpPr txBox="1"/>
            <p:nvPr/>
          </p:nvSpPr>
          <p:spPr>
            <a:xfrm>
              <a:off x="339662" y="444859"/>
              <a:ext cx="951782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indent="53975" defTabSz="1136650">
                <a:tabLst>
                  <a:tab pos="50800" algn="l"/>
                  <a:tab pos="139700" algn="l"/>
                  <a:tab pos="1435100" algn="l"/>
                  <a:tab pos="2273300" algn="l"/>
                  <a:tab pos="3403600" algn="l"/>
                  <a:tab pos="4546600" algn="l"/>
                  <a:tab pos="5676900" algn="l"/>
                  <a:tab pos="6819900" algn="l"/>
                  <a:tab pos="7962900" algn="l"/>
                  <a:tab pos="9093200" algn="l"/>
                  <a:tab pos="10236200" algn="l"/>
                  <a:tab pos="11366500" algn="l"/>
                  <a:tab pos="12509500" algn="l"/>
                  <a:tab pos="13652500" algn="l"/>
                </a:tabLst>
                <a:defRPr sz="1700" b="1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Chronic </a:t>
              </a:r>
              <a:br/>
              <a:r>
                <a:t>pain</a:t>
              </a:r>
            </a:p>
          </p:txBody>
        </p:sp>
      </p:grpSp>
      <p:sp>
        <p:nvSpPr>
          <p:cNvPr id="234" name="Acute pain"/>
          <p:cNvSpPr txBox="1"/>
          <p:nvPr/>
        </p:nvSpPr>
        <p:spPr>
          <a:xfrm>
            <a:off x="5469312" y="2081212"/>
            <a:ext cx="2061414" cy="574547"/>
          </a:xfrm>
          <a:prstGeom prst="rect">
            <a:avLst/>
          </a:prstGeom>
          <a:solidFill>
            <a:srgbClr val="837F17"/>
          </a:solidFill>
          <a:ln w="12700">
            <a:solidFill>
              <a:srgbClr val="00206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162">
              <a:defRPr sz="28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Acute pain</a:t>
            </a:r>
          </a:p>
        </p:txBody>
      </p:sp>
      <p:sp>
        <p:nvSpPr>
          <p:cNvPr id="235" name="Line"/>
          <p:cNvSpPr/>
          <p:nvPr/>
        </p:nvSpPr>
        <p:spPr>
          <a:xfrm>
            <a:off x="1733550" y="2925762"/>
            <a:ext cx="9645650" cy="1"/>
          </a:xfrm>
          <a:prstGeom prst="line">
            <a:avLst/>
          </a:prstGeom>
          <a:ln w="28575">
            <a:solidFill>
              <a:srgbClr val="00206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36" name="Line"/>
          <p:cNvSpPr/>
          <p:nvPr/>
        </p:nvSpPr>
        <p:spPr>
          <a:xfrm>
            <a:off x="6502400" y="2709862"/>
            <a:ext cx="0" cy="215901"/>
          </a:xfrm>
          <a:prstGeom prst="line">
            <a:avLst/>
          </a:prstGeom>
          <a:ln w="28575">
            <a:solidFill>
              <a:srgbClr val="00206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37" name="Line"/>
          <p:cNvSpPr/>
          <p:nvPr/>
        </p:nvSpPr>
        <p:spPr>
          <a:xfrm>
            <a:off x="3675062" y="2925762"/>
            <a:ext cx="1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38" name="Line"/>
          <p:cNvSpPr/>
          <p:nvPr/>
        </p:nvSpPr>
        <p:spPr>
          <a:xfrm>
            <a:off x="1752600" y="2925762"/>
            <a:ext cx="0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39" name="Line"/>
          <p:cNvSpPr/>
          <p:nvPr/>
        </p:nvSpPr>
        <p:spPr>
          <a:xfrm>
            <a:off x="11363325" y="2925762"/>
            <a:ext cx="0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40" name="Line"/>
          <p:cNvSpPr/>
          <p:nvPr/>
        </p:nvSpPr>
        <p:spPr>
          <a:xfrm>
            <a:off x="9459912" y="2925762"/>
            <a:ext cx="1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41" name="Line"/>
          <p:cNvSpPr/>
          <p:nvPr/>
        </p:nvSpPr>
        <p:spPr>
          <a:xfrm>
            <a:off x="7500937" y="2925762"/>
            <a:ext cx="1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42" name="Line"/>
          <p:cNvSpPr/>
          <p:nvPr/>
        </p:nvSpPr>
        <p:spPr>
          <a:xfrm>
            <a:off x="5578475" y="2925762"/>
            <a:ext cx="0" cy="325438"/>
          </a:xfrm>
          <a:prstGeom prst="line">
            <a:avLst/>
          </a:prstGeom>
          <a:ln w="28575">
            <a:solidFill>
              <a:srgbClr val="002060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43" name="GI = gastrointestinal"/>
          <p:cNvSpPr txBox="1"/>
          <p:nvPr/>
        </p:nvSpPr>
        <p:spPr>
          <a:xfrm>
            <a:off x="583817" y="8994775"/>
            <a:ext cx="1842265" cy="345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162">
              <a:defRPr sz="1400"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GI = gastrointestinal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"/>
          <p:cNvSpPr txBox="1">
            <a:spLocks noGrp="1"/>
          </p:cNvSpPr>
          <p:nvPr>
            <p:ph type="title"/>
          </p:nvPr>
        </p:nvSpPr>
        <p:spPr>
          <a:xfrm>
            <a:off x="975359" y="1083733"/>
            <a:ext cx="11054082" cy="1625601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Balans Analgesia</a:t>
            </a:r>
          </a:p>
        </p:txBody>
      </p:sp>
      <p:sp>
        <p:nvSpPr>
          <p:cNvPr id="246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975359" y="3467946"/>
            <a:ext cx="11054082" cy="3793068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20000"/>
              </a:lnSpc>
              <a:spcBef>
                <a:spcPts val="900"/>
              </a:spcBef>
              <a:buSzTx/>
              <a:buNone/>
              <a:defRPr sz="3800">
                <a:solidFill>
                  <a:srgbClr val="BDDEFF"/>
                </a:solidFill>
              </a:defRPr>
            </a:lvl1pPr>
          </a:lstStyle>
          <a:p>
            <a:r>
              <a:t>adalah suatu teknik pengelolaan nyeri pascabedah yang menggunakan pendekatan multimodal di mana, mekanisme nyeri dihambat atau ditekan pada setiap tahap pada proses nosisepsi (transduksi, transmisi dan modulasi)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"/>
          <p:cNvSpPr txBox="1"/>
          <p:nvPr/>
        </p:nvSpPr>
        <p:spPr>
          <a:xfrm>
            <a:off x="623146" y="2438399"/>
            <a:ext cx="11758508" cy="4017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marL="406400" indent="-406400" algn="just" defTabSz="1300480">
              <a:lnSpc>
                <a:spcPct val="90000"/>
              </a:lnSpc>
              <a:spcBef>
                <a:spcPts val="900"/>
              </a:spcBef>
              <a:defRPr>
                <a:solidFill>
                  <a:srgbClr val="FFCC00"/>
                </a:solidFill>
                <a:effectLst>
                  <a:outerShdw blurRad="38100" dist="38100" dir="2700000" rotWithShape="0">
                    <a:srgbClr val="FFFFFF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  <a:r>
              <a:rPr>
                <a:solidFill>
                  <a:srgbClr val="FF9933"/>
                </a:solidFill>
              </a:rPr>
              <a:t>Sensitisasi perifer </a:t>
            </a:r>
            <a:r>
              <a:rPr>
                <a:solidFill>
                  <a:srgbClr val="BDDEFF"/>
                </a:solidFill>
              </a:rPr>
              <a:t>(transduksi dan transmisi) </a:t>
            </a:r>
            <a:r>
              <a:rPr>
                <a:solidFill>
                  <a:srgbClr val="FF9933"/>
                </a:solidFill>
              </a:rPr>
              <a:t>dapat diatasi dengan</a:t>
            </a:r>
            <a:endParaRPr>
              <a:solidFill>
                <a:srgbClr val="EBF5FF"/>
              </a:solidFill>
            </a:endParaRPr>
          </a:p>
          <a:p>
            <a:pPr marL="777239" lvl="1" indent="-320039" algn="just" defTabSz="1300480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SzPct val="75000"/>
              <a:buChar char="●"/>
              <a:defRPr sz="28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Anestetik lokal</a:t>
            </a:r>
            <a:endParaRPr>
              <a:solidFill>
                <a:srgbClr val="EBF5FF"/>
              </a:solidFill>
            </a:endParaRPr>
          </a:p>
          <a:p>
            <a:pPr marL="777239" lvl="1" indent="-320039" algn="just" defTabSz="1300480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SzPct val="75000"/>
              <a:buChar char="●"/>
              <a:defRPr sz="28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NSAIDs (Non-steroid anti inflammatory drugs )</a:t>
            </a:r>
            <a:endParaRPr>
              <a:solidFill>
                <a:srgbClr val="EBF5FF"/>
              </a:solidFill>
            </a:endParaRPr>
          </a:p>
          <a:p>
            <a:pPr marL="777239" lvl="1" indent="-320039" algn="just" defTabSz="1300480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SzPct val="75000"/>
              <a:buChar char="●"/>
              <a:defRPr sz="28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pPr>
            <a:endParaRPr>
              <a:solidFill>
                <a:srgbClr val="EBF5FF"/>
              </a:solidFill>
            </a:endParaRPr>
          </a:p>
          <a:p>
            <a:pPr marL="325120" lvl="1" indent="132079" algn="just" defTabSz="1300480">
              <a:lnSpc>
                <a:spcPct val="90000"/>
              </a:lnSpc>
              <a:spcBef>
                <a:spcPts val="900"/>
              </a:spcBef>
              <a:defRPr>
                <a:solidFill>
                  <a:srgbClr val="FF993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Sensitisasi sentral </a:t>
            </a:r>
            <a:r>
              <a:rPr>
                <a:solidFill>
                  <a:srgbClr val="BDDEFF"/>
                </a:solidFill>
              </a:rPr>
              <a:t>(modulasi)</a:t>
            </a:r>
            <a:r>
              <a:t> dapat diatasi dengan</a:t>
            </a:r>
            <a:endParaRPr b="1">
              <a:solidFill>
                <a:srgbClr val="FFCC66"/>
              </a:solidFill>
              <a:effectLst>
                <a:outerShdw blurRad="38100" dist="38100" dir="2700000" rotWithShape="0">
                  <a:srgbClr val="FFFFFF"/>
                </a:outerShdw>
              </a:effectLst>
            </a:endParaRPr>
          </a:p>
          <a:p>
            <a:pPr marL="777239" lvl="1" indent="-320039" algn="just" defTabSz="1300480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SzPct val="75000"/>
              <a:buChar char="●"/>
              <a:defRPr sz="2800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Opioids (morphine, pethidine, fentanyl)</a:t>
            </a:r>
            <a:endParaRPr>
              <a:solidFill>
                <a:srgbClr val="EBF5FF"/>
              </a:solidFill>
            </a:endParaRPr>
          </a:p>
          <a:p>
            <a:pPr marL="777239" lvl="1" indent="-320039" algn="just" defTabSz="1300480">
              <a:lnSpc>
                <a:spcPct val="90000"/>
              </a:lnSpc>
              <a:spcBef>
                <a:spcPts val="600"/>
              </a:spcBef>
              <a:buClr>
                <a:srgbClr val="333399"/>
              </a:buClr>
              <a:buSzPct val="75000"/>
              <a:buChar char="●"/>
              <a:defRPr sz="2800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Ketamine dosis rendah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251" name="Multimodal Analgesia"/>
          <p:cNvSpPr txBox="1">
            <a:spLocks noGrp="1"/>
          </p:cNvSpPr>
          <p:nvPr>
            <p:ph type="title" idx="4294967295"/>
          </p:nvPr>
        </p:nvSpPr>
        <p:spPr>
          <a:xfrm>
            <a:off x="1951037" y="-244475"/>
            <a:ext cx="10402888" cy="1622425"/>
          </a:xfrm>
          <a:prstGeom prst="rect">
            <a:avLst/>
          </a:prstGeom>
        </p:spPr>
        <p:txBody>
          <a:bodyPr lIns="65022" tIns="65022" rIns="65022" bIns="65022"/>
          <a:lstStyle>
            <a:lvl1pPr defTabSz="1300162">
              <a:lnSpc>
                <a:spcPct val="95000"/>
              </a:lnSpc>
              <a:defRPr sz="5100">
                <a:effectLst>
                  <a:outerShdw blurRad="12700" dist="381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lvl1pPr>
          </a:lstStyle>
          <a:p>
            <a:r>
              <a:t>Multimodal Analgesia</a:t>
            </a:r>
          </a:p>
        </p:txBody>
      </p:sp>
      <p:sp>
        <p:nvSpPr>
          <p:cNvPr id="252" name="Text"/>
          <p:cNvSpPr txBox="1"/>
          <p:nvPr/>
        </p:nvSpPr>
        <p:spPr>
          <a:xfrm>
            <a:off x="642937" y="8982203"/>
            <a:ext cx="231647" cy="358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 anchor="b">
            <a:spAutoFit/>
          </a:bodyPr>
          <a:lstStyle>
            <a:lvl1pPr algn="l" defTabSz="1300162">
              <a:lnSpc>
                <a:spcPct val="104999"/>
              </a:lnSpc>
              <a:defRPr sz="1400" baseline="30000">
                <a:latin typeface="Palatino Linotype"/>
                <a:ea typeface="Palatino Linotype"/>
                <a:cs typeface="Palatino Linotype"/>
                <a:sym typeface="Palatino Linotype"/>
              </a:defRPr>
            </a:lvl1pPr>
          </a:lstStyle>
          <a:p>
            <a:r>
              <a:t>   </a:t>
            </a:r>
          </a:p>
        </p:txBody>
      </p:sp>
      <p:grpSp>
        <p:nvGrpSpPr>
          <p:cNvPr id="278" name="Group"/>
          <p:cNvGrpSpPr/>
          <p:nvPr/>
        </p:nvGrpSpPr>
        <p:grpSpPr>
          <a:xfrm>
            <a:off x="482600" y="2370743"/>
            <a:ext cx="2978150" cy="1970112"/>
            <a:chOff x="0" y="0"/>
            <a:chExt cx="2978150" cy="1970111"/>
          </a:xfrm>
        </p:grpSpPr>
        <p:sp>
          <p:nvSpPr>
            <p:cNvPr id="253" name="Shape"/>
            <p:cNvSpPr/>
            <p:nvPr/>
          </p:nvSpPr>
          <p:spPr>
            <a:xfrm>
              <a:off x="0" y="23206"/>
              <a:ext cx="2978150" cy="194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extrusionOk="0">
                  <a:moveTo>
                    <a:pt x="8057" y="2030"/>
                  </a:moveTo>
                  <a:cubicBezTo>
                    <a:pt x="7981" y="1015"/>
                    <a:pt x="8019" y="987"/>
                    <a:pt x="7314" y="1100"/>
                  </a:cubicBezTo>
                  <a:cubicBezTo>
                    <a:pt x="7124" y="1241"/>
                    <a:pt x="6895" y="1410"/>
                    <a:pt x="6686" y="1523"/>
                  </a:cubicBezTo>
                  <a:cubicBezTo>
                    <a:pt x="6533" y="1607"/>
                    <a:pt x="6229" y="1692"/>
                    <a:pt x="6229" y="1692"/>
                  </a:cubicBezTo>
                  <a:cubicBezTo>
                    <a:pt x="5771" y="2199"/>
                    <a:pt x="5219" y="2566"/>
                    <a:pt x="4686" y="2961"/>
                  </a:cubicBezTo>
                  <a:cubicBezTo>
                    <a:pt x="4190" y="3327"/>
                    <a:pt x="3771" y="3948"/>
                    <a:pt x="3314" y="4399"/>
                  </a:cubicBezTo>
                  <a:cubicBezTo>
                    <a:pt x="3105" y="4850"/>
                    <a:pt x="3257" y="4568"/>
                    <a:pt x="2857" y="5160"/>
                  </a:cubicBezTo>
                  <a:cubicBezTo>
                    <a:pt x="2762" y="5301"/>
                    <a:pt x="2629" y="5668"/>
                    <a:pt x="2629" y="5668"/>
                  </a:cubicBezTo>
                  <a:cubicBezTo>
                    <a:pt x="2495" y="6457"/>
                    <a:pt x="3067" y="6824"/>
                    <a:pt x="2514" y="6175"/>
                  </a:cubicBezTo>
                  <a:cubicBezTo>
                    <a:pt x="2457" y="6232"/>
                    <a:pt x="2400" y="6288"/>
                    <a:pt x="2343" y="6345"/>
                  </a:cubicBezTo>
                  <a:cubicBezTo>
                    <a:pt x="2248" y="6401"/>
                    <a:pt x="2152" y="6429"/>
                    <a:pt x="2057" y="6514"/>
                  </a:cubicBezTo>
                  <a:cubicBezTo>
                    <a:pt x="1829" y="6739"/>
                    <a:pt x="1695" y="7191"/>
                    <a:pt x="1543" y="7529"/>
                  </a:cubicBezTo>
                  <a:cubicBezTo>
                    <a:pt x="1200" y="8290"/>
                    <a:pt x="705" y="9108"/>
                    <a:pt x="514" y="9982"/>
                  </a:cubicBezTo>
                  <a:cubicBezTo>
                    <a:pt x="590" y="10997"/>
                    <a:pt x="1067" y="11674"/>
                    <a:pt x="1771" y="11843"/>
                  </a:cubicBezTo>
                  <a:cubicBezTo>
                    <a:pt x="2210" y="11759"/>
                    <a:pt x="2190" y="11646"/>
                    <a:pt x="2514" y="11336"/>
                  </a:cubicBezTo>
                  <a:cubicBezTo>
                    <a:pt x="2590" y="10997"/>
                    <a:pt x="2686" y="10828"/>
                    <a:pt x="2857" y="10574"/>
                  </a:cubicBezTo>
                  <a:cubicBezTo>
                    <a:pt x="2952" y="10151"/>
                    <a:pt x="3086" y="9869"/>
                    <a:pt x="3314" y="9644"/>
                  </a:cubicBezTo>
                  <a:cubicBezTo>
                    <a:pt x="3448" y="9080"/>
                    <a:pt x="3257" y="9700"/>
                    <a:pt x="3543" y="9221"/>
                  </a:cubicBezTo>
                  <a:cubicBezTo>
                    <a:pt x="3790" y="8826"/>
                    <a:pt x="3867" y="8347"/>
                    <a:pt x="4171" y="8037"/>
                  </a:cubicBezTo>
                  <a:cubicBezTo>
                    <a:pt x="4267" y="7585"/>
                    <a:pt x="4171" y="7839"/>
                    <a:pt x="4571" y="7444"/>
                  </a:cubicBezTo>
                  <a:cubicBezTo>
                    <a:pt x="4629" y="7388"/>
                    <a:pt x="4743" y="7275"/>
                    <a:pt x="4743" y="7275"/>
                  </a:cubicBezTo>
                  <a:cubicBezTo>
                    <a:pt x="4952" y="6796"/>
                    <a:pt x="4800" y="7078"/>
                    <a:pt x="5314" y="6598"/>
                  </a:cubicBezTo>
                  <a:cubicBezTo>
                    <a:pt x="5410" y="6514"/>
                    <a:pt x="4971" y="6768"/>
                    <a:pt x="4971" y="6768"/>
                  </a:cubicBezTo>
                  <a:cubicBezTo>
                    <a:pt x="4781" y="7219"/>
                    <a:pt x="4514" y="7416"/>
                    <a:pt x="4229" y="7698"/>
                  </a:cubicBezTo>
                  <a:cubicBezTo>
                    <a:pt x="4095" y="8290"/>
                    <a:pt x="4286" y="7585"/>
                    <a:pt x="3943" y="8206"/>
                  </a:cubicBezTo>
                  <a:cubicBezTo>
                    <a:pt x="3848" y="8375"/>
                    <a:pt x="3790" y="8742"/>
                    <a:pt x="3714" y="8967"/>
                  </a:cubicBezTo>
                  <a:cubicBezTo>
                    <a:pt x="3600" y="9334"/>
                    <a:pt x="3371" y="9446"/>
                    <a:pt x="3200" y="9728"/>
                  </a:cubicBezTo>
                  <a:cubicBezTo>
                    <a:pt x="2933" y="10180"/>
                    <a:pt x="2743" y="10828"/>
                    <a:pt x="2514" y="11336"/>
                  </a:cubicBezTo>
                  <a:cubicBezTo>
                    <a:pt x="2419" y="11533"/>
                    <a:pt x="2038" y="11702"/>
                    <a:pt x="1886" y="11843"/>
                  </a:cubicBezTo>
                  <a:cubicBezTo>
                    <a:pt x="1581" y="11787"/>
                    <a:pt x="1467" y="11815"/>
                    <a:pt x="1200" y="11590"/>
                  </a:cubicBezTo>
                  <a:cubicBezTo>
                    <a:pt x="1086" y="11505"/>
                    <a:pt x="857" y="11251"/>
                    <a:pt x="857" y="11251"/>
                  </a:cubicBezTo>
                  <a:cubicBezTo>
                    <a:pt x="590" y="10687"/>
                    <a:pt x="724" y="10885"/>
                    <a:pt x="514" y="10574"/>
                  </a:cubicBezTo>
                  <a:lnTo>
                    <a:pt x="229" y="11928"/>
                  </a:lnTo>
                  <a:lnTo>
                    <a:pt x="0" y="13366"/>
                  </a:lnTo>
                  <a:lnTo>
                    <a:pt x="0" y="14381"/>
                  </a:lnTo>
                  <a:lnTo>
                    <a:pt x="229" y="15227"/>
                  </a:lnTo>
                  <a:lnTo>
                    <a:pt x="286" y="15819"/>
                  </a:lnTo>
                  <a:lnTo>
                    <a:pt x="1143" y="15735"/>
                  </a:lnTo>
                  <a:lnTo>
                    <a:pt x="1657" y="15989"/>
                  </a:lnTo>
                  <a:lnTo>
                    <a:pt x="2000" y="15735"/>
                  </a:lnTo>
                  <a:lnTo>
                    <a:pt x="2229" y="14889"/>
                  </a:lnTo>
                  <a:lnTo>
                    <a:pt x="1943" y="15904"/>
                  </a:lnTo>
                  <a:lnTo>
                    <a:pt x="1314" y="16073"/>
                  </a:lnTo>
                  <a:lnTo>
                    <a:pt x="971" y="15819"/>
                  </a:lnTo>
                  <a:lnTo>
                    <a:pt x="514" y="15819"/>
                  </a:lnTo>
                  <a:cubicBezTo>
                    <a:pt x="229" y="15960"/>
                    <a:pt x="400" y="16411"/>
                    <a:pt x="457" y="16834"/>
                  </a:cubicBezTo>
                  <a:cubicBezTo>
                    <a:pt x="476" y="16947"/>
                    <a:pt x="514" y="17173"/>
                    <a:pt x="514" y="17173"/>
                  </a:cubicBezTo>
                  <a:lnTo>
                    <a:pt x="914" y="18188"/>
                  </a:lnTo>
                  <a:lnTo>
                    <a:pt x="1486" y="18949"/>
                  </a:lnTo>
                  <a:lnTo>
                    <a:pt x="2000" y="18442"/>
                  </a:lnTo>
                  <a:lnTo>
                    <a:pt x="1771" y="19034"/>
                  </a:lnTo>
                  <a:cubicBezTo>
                    <a:pt x="1943" y="19795"/>
                    <a:pt x="2248" y="19908"/>
                    <a:pt x="2686" y="20303"/>
                  </a:cubicBezTo>
                  <a:cubicBezTo>
                    <a:pt x="2952" y="20923"/>
                    <a:pt x="3771" y="21233"/>
                    <a:pt x="4229" y="21318"/>
                  </a:cubicBezTo>
                  <a:cubicBezTo>
                    <a:pt x="4495" y="21374"/>
                    <a:pt x="5029" y="21572"/>
                    <a:pt x="5029" y="21572"/>
                  </a:cubicBezTo>
                  <a:cubicBezTo>
                    <a:pt x="5562" y="21515"/>
                    <a:pt x="5733" y="21600"/>
                    <a:pt x="6114" y="21233"/>
                  </a:cubicBezTo>
                  <a:cubicBezTo>
                    <a:pt x="6248" y="20923"/>
                    <a:pt x="6457" y="20585"/>
                    <a:pt x="6686" y="20472"/>
                  </a:cubicBezTo>
                  <a:cubicBezTo>
                    <a:pt x="7048" y="19683"/>
                    <a:pt x="7962" y="19513"/>
                    <a:pt x="8571" y="19372"/>
                  </a:cubicBezTo>
                  <a:cubicBezTo>
                    <a:pt x="8933" y="19203"/>
                    <a:pt x="9276" y="19034"/>
                    <a:pt x="9657" y="19034"/>
                  </a:cubicBezTo>
                  <a:lnTo>
                    <a:pt x="8857" y="19203"/>
                  </a:lnTo>
                  <a:lnTo>
                    <a:pt x="7429" y="19880"/>
                  </a:lnTo>
                  <a:lnTo>
                    <a:pt x="6571" y="20557"/>
                  </a:lnTo>
                  <a:lnTo>
                    <a:pt x="6286" y="21149"/>
                  </a:lnTo>
                  <a:cubicBezTo>
                    <a:pt x="6495" y="21262"/>
                    <a:pt x="6705" y="21290"/>
                    <a:pt x="6914" y="21403"/>
                  </a:cubicBezTo>
                  <a:cubicBezTo>
                    <a:pt x="8038" y="21346"/>
                    <a:pt x="9238" y="21318"/>
                    <a:pt x="10343" y="20980"/>
                  </a:cubicBezTo>
                  <a:cubicBezTo>
                    <a:pt x="10705" y="20613"/>
                    <a:pt x="11162" y="20839"/>
                    <a:pt x="11543" y="20557"/>
                  </a:cubicBezTo>
                  <a:lnTo>
                    <a:pt x="15714" y="18611"/>
                  </a:lnTo>
                  <a:lnTo>
                    <a:pt x="18114" y="16834"/>
                  </a:lnTo>
                  <a:lnTo>
                    <a:pt x="18800" y="15904"/>
                  </a:lnTo>
                  <a:lnTo>
                    <a:pt x="19143" y="14973"/>
                  </a:lnTo>
                  <a:lnTo>
                    <a:pt x="19086" y="14212"/>
                  </a:lnTo>
                  <a:lnTo>
                    <a:pt x="18857" y="13366"/>
                  </a:lnTo>
                  <a:lnTo>
                    <a:pt x="18114" y="12774"/>
                  </a:lnTo>
                  <a:lnTo>
                    <a:pt x="17314" y="12266"/>
                  </a:lnTo>
                  <a:lnTo>
                    <a:pt x="15314" y="11336"/>
                  </a:lnTo>
                  <a:lnTo>
                    <a:pt x="13200" y="10744"/>
                  </a:lnTo>
                  <a:lnTo>
                    <a:pt x="11600" y="10574"/>
                  </a:lnTo>
                  <a:lnTo>
                    <a:pt x="8914" y="10659"/>
                  </a:lnTo>
                  <a:lnTo>
                    <a:pt x="9829" y="10490"/>
                  </a:lnTo>
                  <a:lnTo>
                    <a:pt x="9314" y="8883"/>
                  </a:lnTo>
                  <a:lnTo>
                    <a:pt x="9314" y="8121"/>
                  </a:lnTo>
                  <a:lnTo>
                    <a:pt x="8800" y="6937"/>
                  </a:lnTo>
                  <a:lnTo>
                    <a:pt x="7714" y="5837"/>
                  </a:lnTo>
                  <a:cubicBezTo>
                    <a:pt x="8133" y="6034"/>
                    <a:pt x="8419" y="6627"/>
                    <a:pt x="8857" y="6852"/>
                  </a:cubicBezTo>
                  <a:cubicBezTo>
                    <a:pt x="9371" y="7614"/>
                    <a:pt x="9219" y="8544"/>
                    <a:pt x="9543" y="9390"/>
                  </a:cubicBezTo>
                  <a:cubicBezTo>
                    <a:pt x="9676" y="9757"/>
                    <a:pt x="9790" y="10067"/>
                    <a:pt x="9943" y="10405"/>
                  </a:cubicBezTo>
                  <a:cubicBezTo>
                    <a:pt x="9981" y="10490"/>
                    <a:pt x="10000" y="10659"/>
                    <a:pt x="10000" y="10659"/>
                  </a:cubicBezTo>
                  <a:lnTo>
                    <a:pt x="12229" y="10490"/>
                  </a:lnTo>
                  <a:lnTo>
                    <a:pt x="12229" y="9475"/>
                  </a:lnTo>
                  <a:lnTo>
                    <a:pt x="12571" y="8798"/>
                  </a:lnTo>
                  <a:lnTo>
                    <a:pt x="13314" y="7698"/>
                  </a:lnTo>
                  <a:lnTo>
                    <a:pt x="13714" y="7275"/>
                  </a:lnTo>
                  <a:lnTo>
                    <a:pt x="12800" y="7191"/>
                  </a:lnTo>
                  <a:lnTo>
                    <a:pt x="12286" y="6852"/>
                  </a:lnTo>
                  <a:lnTo>
                    <a:pt x="12857" y="7191"/>
                  </a:lnTo>
                  <a:lnTo>
                    <a:pt x="13771" y="7360"/>
                  </a:lnTo>
                  <a:lnTo>
                    <a:pt x="12686" y="8544"/>
                  </a:lnTo>
                  <a:lnTo>
                    <a:pt x="12286" y="9644"/>
                  </a:lnTo>
                  <a:lnTo>
                    <a:pt x="12343" y="10659"/>
                  </a:lnTo>
                  <a:lnTo>
                    <a:pt x="14914" y="11167"/>
                  </a:lnTo>
                  <a:lnTo>
                    <a:pt x="15886" y="10574"/>
                  </a:lnTo>
                  <a:lnTo>
                    <a:pt x="16229" y="9559"/>
                  </a:lnTo>
                  <a:lnTo>
                    <a:pt x="16800" y="8290"/>
                  </a:lnTo>
                  <a:lnTo>
                    <a:pt x="17143" y="8037"/>
                  </a:lnTo>
                  <a:lnTo>
                    <a:pt x="16629" y="8460"/>
                  </a:lnTo>
                  <a:lnTo>
                    <a:pt x="16000" y="10151"/>
                  </a:lnTo>
                  <a:lnTo>
                    <a:pt x="14800" y="11336"/>
                  </a:lnTo>
                  <a:lnTo>
                    <a:pt x="17200" y="12097"/>
                  </a:lnTo>
                  <a:lnTo>
                    <a:pt x="17657" y="9475"/>
                  </a:lnTo>
                  <a:lnTo>
                    <a:pt x="18457" y="8883"/>
                  </a:lnTo>
                  <a:lnTo>
                    <a:pt x="19143" y="9221"/>
                  </a:lnTo>
                  <a:lnTo>
                    <a:pt x="18457" y="9052"/>
                  </a:lnTo>
                  <a:lnTo>
                    <a:pt x="17657" y="9475"/>
                  </a:lnTo>
                  <a:lnTo>
                    <a:pt x="17200" y="12182"/>
                  </a:lnTo>
                  <a:lnTo>
                    <a:pt x="18914" y="13366"/>
                  </a:lnTo>
                  <a:cubicBezTo>
                    <a:pt x="19238" y="13281"/>
                    <a:pt x="19714" y="13225"/>
                    <a:pt x="20000" y="12943"/>
                  </a:cubicBezTo>
                  <a:cubicBezTo>
                    <a:pt x="20400" y="12548"/>
                    <a:pt x="20210" y="12661"/>
                    <a:pt x="20514" y="12520"/>
                  </a:cubicBezTo>
                  <a:cubicBezTo>
                    <a:pt x="20590" y="12351"/>
                    <a:pt x="20667" y="12182"/>
                    <a:pt x="20743" y="12013"/>
                  </a:cubicBezTo>
                  <a:cubicBezTo>
                    <a:pt x="20781" y="11928"/>
                    <a:pt x="20857" y="11759"/>
                    <a:pt x="20857" y="11759"/>
                  </a:cubicBezTo>
                  <a:lnTo>
                    <a:pt x="21257" y="10574"/>
                  </a:lnTo>
                  <a:lnTo>
                    <a:pt x="21600" y="8713"/>
                  </a:lnTo>
                  <a:lnTo>
                    <a:pt x="21486" y="7867"/>
                  </a:lnTo>
                  <a:lnTo>
                    <a:pt x="21200" y="6937"/>
                  </a:lnTo>
                  <a:lnTo>
                    <a:pt x="20686" y="6260"/>
                  </a:lnTo>
                  <a:lnTo>
                    <a:pt x="20286" y="6683"/>
                  </a:lnTo>
                  <a:lnTo>
                    <a:pt x="20571" y="6175"/>
                  </a:lnTo>
                  <a:lnTo>
                    <a:pt x="20057" y="4399"/>
                  </a:lnTo>
                  <a:lnTo>
                    <a:pt x="19257" y="3299"/>
                  </a:lnTo>
                  <a:lnTo>
                    <a:pt x="18229" y="2369"/>
                  </a:lnTo>
                  <a:lnTo>
                    <a:pt x="17714" y="2115"/>
                  </a:lnTo>
                  <a:lnTo>
                    <a:pt x="17371" y="2369"/>
                  </a:lnTo>
                  <a:lnTo>
                    <a:pt x="17371" y="1692"/>
                  </a:lnTo>
                  <a:lnTo>
                    <a:pt x="16914" y="1100"/>
                  </a:lnTo>
                  <a:lnTo>
                    <a:pt x="15314" y="508"/>
                  </a:lnTo>
                  <a:lnTo>
                    <a:pt x="14457" y="423"/>
                  </a:lnTo>
                  <a:lnTo>
                    <a:pt x="14286" y="1269"/>
                  </a:lnTo>
                  <a:lnTo>
                    <a:pt x="14171" y="592"/>
                  </a:lnTo>
                  <a:lnTo>
                    <a:pt x="13429" y="169"/>
                  </a:lnTo>
                  <a:lnTo>
                    <a:pt x="12514" y="0"/>
                  </a:lnTo>
                  <a:lnTo>
                    <a:pt x="11771" y="85"/>
                  </a:lnTo>
                  <a:lnTo>
                    <a:pt x="10971" y="508"/>
                  </a:lnTo>
                  <a:lnTo>
                    <a:pt x="10914" y="1269"/>
                  </a:lnTo>
                  <a:lnTo>
                    <a:pt x="10800" y="508"/>
                  </a:lnTo>
                  <a:lnTo>
                    <a:pt x="10286" y="169"/>
                  </a:lnTo>
                  <a:lnTo>
                    <a:pt x="9257" y="338"/>
                  </a:lnTo>
                  <a:lnTo>
                    <a:pt x="8171" y="677"/>
                  </a:lnTo>
                  <a:lnTo>
                    <a:pt x="7886" y="1015"/>
                  </a:lnTo>
                  <a:lnTo>
                    <a:pt x="8057" y="20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37F16"/>
                </a:gs>
                <a:gs pos="100000">
                  <a:srgbClr val="646111"/>
                </a:gs>
              </a:gsLst>
              <a:path path="circle">
                <a:fillToRect l="37721" t="-19636" r="62278" b="119636"/>
              </a:path>
            </a:gradFill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4" name="Line"/>
            <p:cNvSpPr/>
            <p:nvPr/>
          </p:nvSpPr>
          <p:spPr>
            <a:xfrm>
              <a:off x="81283" y="1056595"/>
              <a:ext cx="241595" cy="6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35" y="18000"/>
                  </a:lnTo>
                  <a:lnTo>
                    <a:pt x="15026" y="21600"/>
                  </a:lnTo>
                  <a:lnTo>
                    <a:pt x="21600" y="18000"/>
                  </a:ln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5" name="Line"/>
            <p:cNvSpPr/>
            <p:nvPr/>
          </p:nvSpPr>
          <p:spPr>
            <a:xfrm>
              <a:off x="331909" y="598564"/>
              <a:ext cx="63221" cy="49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0" y="17280"/>
                    <a:pt x="9000" y="1404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6" name="Line"/>
            <p:cNvSpPr/>
            <p:nvPr/>
          </p:nvSpPr>
          <p:spPr>
            <a:xfrm>
              <a:off x="553181" y="1248381"/>
              <a:ext cx="22580" cy="83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18225"/>
                    <a:pt x="0" y="11475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51C2A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7" name="Line"/>
            <p:cNvSpPr/>
            <p:nvPr/>
          </p:nvSpPr>
          <p:spPr>
            <a:xfrm rot="888591">
              <a:off x="596081" y="1401810"/>
              <a:ext cx="200953" cy="94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51C2A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8" name="Line"/>
            <p:cNvSpPr/>
            <p:nvPr/>
          </p:nvSpPr>
          <p:spPr>
            <a:xfrm rot="11729340">
              <a:off x="970890" y="618871"/>
              <a:ext cx="295784" cy="1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59" name="Line"/>
            <p:cNvSpPr/>
            <p:nvPr/>
          </p:nvSpPr>
          <p:spPr>
            <a:xfrm>
              <a:off x="627691" y="1259663"/>
              <a:ext cx="209985" cy="214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2160" y="6429"/>
                    <a:pt x="2700" y="10543"/>
                    <a:pt x="8640" y="14400"/>
                  </a:cubicBezTo>
                  <a:cubicBezTo>
                    <a:pt x="11070" y="17743"/>
                    <a:pt x="17010" y="2160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0" name="Line"/>
            <p:cNvSpPr/>
            <p:nvPr/>
          </p:nvSpPr>
          <p:spPr>
            <a:xfrm>
              <a:off x="1406662" y="1169410"/>
              <a:ext cx="806066" cy="14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429"/>
                  </a:moveTo>
                  <a:lnTo>
                    <a:pt x="2805" y="12343"/>
                  </a:lnTo>
                  <a:lnTo>
                    <a:pt x="4769" y="4629"/>
                  </a:lnTo>
                  <a:lnTo>
                    <a:pt x="6452" y="0"/>
                  </a:lnTo>
                  <a:lnTo>
                    <a:pt x="8977" y="0"/>
                  </a:lnTo>
                  <a:lnTo>
                    <a:pt x="10940" y="4629"/>
                  </a:lnTo>
                  <a:lnTo>
                    <a:pt x="12904" y="15429"/>
                  </a:lnTo>
                  <a:lnTo>
                    <a:pt x="15990" y="21600"/>
                  </a:lnTo>
                  <a:lnTo>
                    <a:pt x="17673" y="18514"/>
                  </a:lnTo>
                  <a:lnTo>
                    <a:pt x="19636" y="16971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1" name="Line"/>
            <p:cNvSpPr/>
            <p:nvPr/>
          </p:nvSpPr>
          <p:spPr>
            <a:xfrm rot="8786166">
              <a:off x="1226031" y="48025"/>
              <a:ext cx="200953" cy="9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2" name="Line"/>
            <p:cNvSpPr/>
            <p:nvPr/>
          </p:nvSpPr>
          <p:spPr>
            <a:xfrm rot="9546113">
              <a:off x="1641482" y="50282"/>
              <a:ext cx="225789" cy="13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3" name="Line"/>
            <p:cNvSpPr/>
            <p:nvPr/>
          </p:nvSpPr>
          <p:spPr>
            <a:xfrm rot="10254143">
              <a:off x="2088543" y="120227"/>
              <a:ext cx="198695" cy="90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4" name="Line"/>
            <p:cNvSpPr/>
            <p:nvPr/>
          </p:nvSpPr>
          <p:spPr>
            <a:xfrm rot="10846428">
              <a:off x="2402389" y="262375"/>
              <a:ext cx="200953" cy="9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5" name="Line"/>
            <p:cNvSpPr/>
            <p:nvPr/>
          </p:nvSpPr>
          <p:spPr>
            <a:xfrm>
              <a:off x="1501493" y="291707"/>
              <a:ext cx="377068" cy="83484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582612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6" name="Line"/>
            <p:cNvSpPr/>
            <p:nvPr/>
          </p:nvSpPr>
          <p:spPr>
            <a:xfrm>
              <a:off x="2315021" y="357761"/>
              <a:ext cx="346336" cy="174750"/>
            </a:xfrm>
            <a:prstGeom prst="line">
              <a:avLst/>
            </a:pr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582612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7" name="Line"/>
            <p:cNvSpPr/>
            <p:nvPr/>
          </p:nvSpPr>
          <p:spPr>
            <a:xfrm>
              <a:off x="1571487" y="1004700"/>
              <a:ext cx="862513" cy="20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795" y="2945"/>
                  </a:lnTo>
                  <a:lnTo>
                    <a:pt x="13434" y="8836"/>
                  </a:lnTo>
                  <a:lnTo>
                    <a:pt x="19493" y="17673"/>
                  </a:lnTo>
                  <a:lnTo>
                    <a:pt x="21600" y="21600"/>
                  </a:lnTo>
                </a:path>
              </a:pathLst>
            </a:custGeom>
            <a:solidFill>
              <a:srgbClr val="837F16"/>
            </a:solidFill>
            <a:ln w="28575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8" name="Line"/>
            <p:cNvSpPr/>
            <p:nvPr/>
          </p:nvSpPr>
          <p:spPr>
            <a:xfrm rot="9546113">
              <a:off x="1609871" y="1203255"/>
              <a:ext cx="225790" cy="130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69" name="Line"/>
            <p:cNvSpPr/>
            <p:nvPr/>
          </p:nvSpPr>
          <p:spPr>
            <a:xfrm rot="7793934">
              <a:off x="2049082" y="1292336"/>
              <a:ext cx="148917" cy="12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0" name="Line"/>
            <p:cNvSpPr/>
            <p:nvPr/>
          </p:nvSpPr>
          <p:spPr>
            <a:xfrm>
              <a:off x="2806550" y="648203"/>
              <a:ext cx="121927" cy="14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10800" y="0"/>
                  </a:lnTo>
                  <a:lnTo>
                    <a:pt x="21600" y="7855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1" name="Line"/>
            <p:cNvSpPr/>
            <p:nvPr/>
          </p:nvSpPr>
          <p:spPr>
            <a:xfrm rot="1313621">
              <a:off x="1153779" y="975368"/>
              <a:ext cx="63221" cy="51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4500" y="17280"/>
                    <a:pt x="9000" y="14040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2" name="Line"/>
            <p:cNvSpPr/>
            <p:nvPr/>
          </p:nvSpPr>
          <p:spPr>
            <a:xfrm>
              <a:off x="1837918" y="598564"/>
              <a:ext cx="124184" cy="160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10800" y="0"/>
                  </a:lnTo>
                  <a:lnTo>
                    <a:pt x="21600" y="7855"/>
                  </a:lnTo>
                  <a:lnTo>
                    <a:pt x="21600" y="21600"/>
                  </a:ln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3" name="Line"/>
            <p:cNvSpPr/>
            <p:nvPr/>
          </p:nvSpPr>
          <p:spPr>
            <a:xfrm>
              <a:off x="2479157" y="1243869"/>
              <a:ext cx="124185" cy="11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64"/>
                  </a:moveTo>
                  <a:lnTo>
                    <a:pt x="10800" y="0"/>
                  </a:lnTo>
                  <a:lnTo>
                    <a:pt x="21600" y="7855"/>
                  </a:lnTo>
                  <a:lnTo>
                    <a:pt x="21600" y="21600"/>
                  </a:lnTo>
                </a:path>
              </a:pathLst>
            </a:custGeom>
            <a:noFill/>
            <a:ln w="28575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4" name="Line"/>
            <p:cNvSpPr/>
            <p:nvPr/>
          </p:nvSpPr>
          <p:spPr>
            <a:xfrm rot="14788059">
              <a:off x="373687" y="1014824"/>
              <a:ext cx="22564" cy="8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0800" y="18225"/>
                    <a:pt x="0" y="11475"/>
                    <a:pt x="21600" y="21600"/>
                  </a:cubicBezTo>
                </a:path>
              </a:pathLst>
            </a:custGeom>
            <a:noFill/>
            <a:ln w="28575" cap="flat">
              <a:solidFill>
                <a:srgbClr val="51C2A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5" name="Line"/>
            <p:cNvSpPr/>
            <p:nvPr/>
          </p:nvSpPr>
          <p:spPr>
            <a:xfrm rot="8026219">
              <a:off x="871611" y="158551"/>
              <a:ext cx="194043" cy="9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6537" y="10200"/>
                    <a:pt x="13074" y="21600"/>
                    <a:pt x="21600" y="21600"/>
                  </a:cubicBez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6" name="Line"/>
            <p:cNvSpPr/>
            <p:nvPr/>
          </p:nvSpPr>
          <p:spPr>
            <a:xfrm>
              <a:off x="1688897" y="1444680"/>
              <a:ext cx="200953" cy="101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232" y="10800"/>
                  </a:lnTo>
                  <a:lnTo>
                    <a:pt x="21600" y="0"/>
                  </a:lnTo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277" name="Line"/>
            <p:cNvSpPr/>
            <p:nvPr/>
          </p:nvSpPr>
          <p:spPr>
            <a:xfrm rot="20430875">
              <a:off x="1603098" y="1546214"/>
              <a:ext cx="243852" cy="6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635" y="18000"/>
                  </a:lnTo>
                  <a:lnTo>
                    <a:pt x="15026" y="21600"/>
                  </a:lnTo>
                  <a:lnTo>
                    <a:pt x="21600" y="18000"/>
                  </a:lnTo>
                </a:path>
              </a:pathLst>
            </a:custGeom>
            <a:noFill/>
            <a:ln w="38100" cap="flat">
              <a:solidFill>
                <a:srgbClr val="837F16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279" name="SPINOTHALAMIC…"/>
          <p:cNvSpPr txBox="1"/>
          <p:nvPr/>
        </p:nvSpPr>
        <p:spPr>
          <a:xfrm>
            <a:off x="342900" y="6667500"/>
            <a:ext cx="1978025" cy="6380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SPINOTHALAMIC</a:t>
            </a:r>
          </a:p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TRACT</a:t>
            </a:r>
          </a:p>
        </p:txBody>
      </p:sp>
      <p:sp>
        <p:nvSpPr>
          <p:cNvPr id="280" name="PERIPHERAL…"/>
          <p:cNvSpPr txBox="1"/>
          <p:nvPr/>
        </p:nvSpPr>
        <p:spPr>
          <a:xfrm>
            <a:off x="6350411" y="6786562"/>
            <a:ext cx="1426340" cy="63804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PERIPHERAL</a:t>
            </a:r>
          </a:p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NERVE</a:t>
            </a:r>
          </a:p>
        </p:txBody>
      </p:sp>
      <p:sp>
        <p:nvSpPr>
          <p:cNvPr id="281" name="Line"/>
          <p:cNvSpPr/>
          <p:nvPr/>
        </p:nvSpPr>
        <p:spPr>
          <a:xfrm flipH="1">
            <a:off x="7816850" y="6629399"/>
            <a:ext cx="703263" cy="39211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82" name="Shape"/>
          <p:cNvSpPr/>
          <p:nvPr/>
        </p:nvSpPr>
        <p:spPr>
          <a:xfrm>
            <a:off x="2939885" y="5091112"/>
            <a:ext cx="2732050" cy="2059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3" h="21138" extrusionOk="0">
                <a:moveTo>
                  <a:pt x="9408" y="245"/>
                </a:moveTo>
                <a:cubicBezTo>
                  <a:pt x="9621" y="1129"/>
                  <a:pt x="9476" y="762"/>
                  <a:pt x="9766" y="1360"/>
                </a:cubicBezTo>
                <a:cubicBezTo>
                  <a:pt x="9910" y="2204"/>
                  <a:pt x="9939" y="3088"/>
                  <a:pt x="10287" y="3822"/>
                </a:cubicBezTo>
                <a:cubicBezTo>
                  <a:pt x="10519" y="4829"/>
                  <a:pt x="10760" y="3768"/>
                  <a:pt x="10818" y="3332"/>
                </a:cubicBezTo>
                <a:cubicBezTo>
                  <a:pt x="10876" y="2924"/>
                  <a:pt x="10934" y="2503"/>
                  <a:pt x="10992" y="2095"/>
                </a:cubicBezTo>
                <a:cubicBezTo>
                  <a:pt x="11156" y="925"/>
                  <a:pt x="11001" y="394"/>
                  <a:pt x="11870" y="0"/>
                </a:cubicBezTo>
                <a:cubicBezTo>
                  <a:pt x="12402" y="109"/>
                  <a:pt x="12826" y="204"/>
                  <a:pt x="13271" y="612"/>
                </a:cubicBezTo>
                <a:cubicBezTo>
                  <a:pt x="13464" y="1428"/>
                  <a:pt x="13464" y="1850"/>
                  <a:pt x="13271" y="2720"/>
                </a:cubicBezTo>
                <a:cubicBezTo>
                  <a:pt x="13097" y="1945"/>
                  <a:pt x="13357" y="1102"/>
                  <a:pt x="13889" y="857"/>
                </a:cubicBezTo>
                <a:cubicBezTo>
                  <a:pt x="14951" y="1020"/>
                  <a:pt x="14468" y="871"/>
                  <a:pt x="15115" y="1483"/>
                </a:cubicBezTo>
                <a:cubicBezTo>
                  <a:pt x="15530" y="2353"/>
                  <a:pt x="15511" y="1959"/>
                  <a:pt x="15376" y="2843"/>
                </a:cubicBezTo>
                <a:cubicBezTo>
                  <a:pt x="15347" y="3006"/>
                  <a:pt x="15318" y="3169"/>
                  <a:pt x="15289" y="3332"/>
                </a:cubicBezTo>
                <a:cubicBezTo>
                  <a:pt x="15124" y="2652"/>
                  <a:pt x="15453" y="2448"/>
                  <a:pt x="15820" y="2095"/>
                </a:cubicBezTo>
                <a:cubicBezTo>
                  <a:pt x="15994" y="2176"/>
                  <a:pt x="16187" y="2190"/>
                  <a:pt x="16341" y="2340"/>
                </a:cubicBezTo>
                <a:cubicBezTo>
                  <a:pt x="16708" y="2680"/>
                  <a:pt x="16988" y="3020"/>
                  <a:pt x="17394" y="3210"/>
                </a:cubicBezTo>
                <a:cubicBezTo>
                  <a:pt x="17732" y="3659"/>
                  <a:pt x="18301" y="3972"/>
                  <a:pt x="18716" y="4325"/>
                </a:cubicBezTo>
                <a:cubicBezTo>
                  <a:pt x="18900" y="4475"/>
                  <a:pt x="19238" y="4815"/>
                  <a:pt x="19238" y="4815"/>
                </a:cubicBezTo>
                <a:cubicBezTo>
                  <a:pt x="19373" y="5400"/>
                  <a:pt x="19682" y="5808"/>
                  <a:pt x="20030" y="6175"/>
                </a:cubicBezTo>
                <a:cubicBezTo>
                  <a:pt x="20117" y="6379"/>
                  <a:pt x="20194" y="6611"/>
                  <a:pt x="20290" y="6801"/>
                </a:cubicBezTo>
                <a:cubicBezTo>
                  <a:pt x="20339" y="6896"/>
                  <a:pt x="20426" y="6951"/>
                  <a:pt x="20474" y="7046"/>
                </a:cubicBezTo>
                <a:cubicBezTo>
                  <a:pt x="20609" y="7345"/>
                  <a:pt x="20638" y="7712"/>
                  <a:pt x="20735" y="8039"/>
                </a:cubicBezTo>
                <a:cubicBezTo>
                  <a:pt x="20918" y="8610"/>
                  <a:pt x="21063" y="9154"/>
                  <a:pt x="21169" y="9766"/>
                </a:cubicBezTo>
                <a:cubicBezTo>
                  <a:pt x="21275" y="11262"/>
                  <a:pt x="21478" y="13058"/>
                  <a:pt x="20995" y="14459"/>
                </a:cubicBezTo>
                <a:cubicBezTo>
                  <a:pt x="20908" y="14690"/>
                  <a:pt x="20744" y="14853"/>
                  <a:pt x="20648" y="15085"/>
                </a:cubicBezTo>
                <a:cubicBezTo>
                  <a:pt x="20541" y="15357"/>
                  <a:pt x="20503" y="15670"/>
                  <a:pt x="20387" y="15942"/>
                </a:cubicBezTo>
                <a:cubicBezTo>
                  <a:pt x="20194" y="16390"/>
                  <a:pt x="19865" y="16717"/>
                  <a:pt x="19595" y="17057"/>
                </a:cubicBezTo>
                <a:cubicBezTo>
                  <a:pt x="18919" y="17900"/>
                  <a:pt x="18272" y="18771"/>
                  <a:pt x="17394" y="19165"/>
                </a:cubicBezTo>
                <a:cubicBezTo>
                  <a:pt x="16583" y="19927"/>
                  <a:pt x="15211" y="19832"/>
                  <a:pt x="14323" y="19900"/>
                </a:cubicBezTo>
                <a:cubicBezTo>
                  <a:pt x="13975" y="19995"/>
                  <a:pt x="13686" y="20131"/>
                  <a:pt x="13357" y="20281"/>
                </a:cubicBezTo>
                <a:cubicBezTo>
                  <a:pt x="13155" y="19410"/>
                  <a:pt x="13242" y="19777"/>
                  <a:pt x="13097" y="19165"/>
                </a:cubicBezTo>
                <a:cubicBezTo>
                  <a:pt x="13068" y="19043"/>
                  <a:pt x="13010" y="18798"/>
                  <a:pt x="13010" y="18798"/>
                </a:cubicBezTo>
                <a:cubicBezTo>
                  <a:pt x="13010" y="18798"/>
                  <a:pt x="13068" y="19043"/>
                  <a:pt x="13097" y="19165"/>
                </a:cubicBezTo>
                <a:cubicBezTo>
                  <a:pt x="13155" y="19410"/>
                  <a:pt x="13213" y="19655"/>
                  <a:pt x="13271" y="19900"/>
                </a:cubicBezTo>
                <a:cubicBezTo>
                  <a:pt x="13300" y="20022"/>
                  <a:pt x="13357" y="20281"/>
                  <a:pt x="13357" y="20281"/>
                </a:cubicBezTo>
                <a:cubicBezTo>
                  <a:pt x="13213" y="21083"/>
                  <a:pt x="13068" y="20879"/>
                  <a:pt x="12479" y="21015"/>
                </a:cubicBezTo>
                <a:cubicBezTo>
                  <a:pt x="10567" y="20893"/>
                  <a:pt x="10692" y="21600"/>
                  <a:pt x="10461" y="19900"/>
                </a:cubicBezTo>
                <a:cubicBezTo>
                  <a:pt x="10490" y="19696"/>
                  <a:pt x="10548" y="19084"/>
                  <a:pt x="10548" y="19288"/>
                </a:cubicBezTo>
                <a:cubicBezTo>
                  <a:pt x="10548" y="19777"/>
                  <a:pt x="10557" y="20294"/>
                  <a:pt x="10461" y="20770"/>
                </a:cubicBezTo>
                <a:cubicBezTo>
                  <a:pt x="10422" y="20947"/>
                  <a:pt x="10036" y="21097"/>
                  <a:pt x="9939" y="21138"/>
                </a:cubicBezTo>
                <a:cubicBezTo>
                  <a:pt x="8983" y="21056"/>
                  <a:pt x="8356" y="21369"/>
                  <a:pt x="7834" y="20281"/>
                </a:cubicBezTo>
                <a:cubicBezTo>
                  <a:pt x="7699" y="19682"/>
                  <a:pt x="7641" y="19573"/>
                  <a:pt x="7747" y="18920"/>
                </a:cubicBezTo>
                <a:cubicBezTo>
                  <a:pt x="7931" y="19709"/>
                  <a:pt x="7545" y="20104"/>
                  <a:pt x="7043" y="20281"/>
                </a:cubicBezTo>
                <a:cubicBezTo>
                  <a:pt x="6502" y="20199"/>
                  <a:pt x="6125" y="20117"/>
                  <a:pt x="5633" y="19900"/>
                </a:cubicBezTo>
                <a:cubicBezTo>
                  <a:pt x="5305" y="19587"/>
                  <a:pt x="4629" y="19179"/>
                  <a:pt x="4233" y="19043"/>
                </a:cubicBezTo>
                <a:cubicBezTo>
                  <a:pt x="3856" y="18689"/>
                  <a:pt x="3412" y="18458"/>
                  <a:pt x="3006" y="18172"/>
                </a:cubicBezTo>
                <a:cubicBezTo>
                  <a:pt x="2929" y="18118"/>
                  <a:pt x="2891" y="17995"/>
                  <a:pt x="2823" y="17927"/>
                </a:cubicBezTo>
                <a:cubicBezTo>
                  <a:pt x="2495" y="17587"/>
                  <a:pt x="2176" y="17302"/>
                  <a:pt x="1857" y="16935"/>
                </a:cubicBezTo>
                <a:cubicBezTo>
                  <a:pt x="1587" y="16622"/>
                  <a:pt x="1404" y="16173"/>
                  <a:pt x="1162" y="15819"/>
                </a:cubicBezTo>
                <a:cubicBezTo>
                  <a:pt x="959" y="14962"/>
                  <a:pt x="1220" y="15887"/>
                  <a:pt x="892" y="15207"/>
                </a:cubicBezTo>
                <a:cubicBezTo>
                  <a:pt x="757" y="14935"/>
                  <a:pt x="438" y="13928"/>
                  <a:pt x="370" y="13602"/>
                </a:cubicBezTo>
                <a:cubicBezTo>
                  <a:pt x="341" y="13439"/>
                  <a:pt x="322" y="13262"/>
                  <a:pt x="284" y="13099"/>
                </a:cubicBezTo>
                <a:cubicBezTo>
                  <a:pt x="235" y="12854"/>
                  <a:pt x="110" y="12364"/>
                  <a:pt x="110" y="12364"/>
                </a:cubicBezTo>
                <a:cubicBezTo>
                  <a:pt x="-6" y="10990"/>
                  <a:pt x="-122" y="9467"/>
                  <a:pt x="284" y="8161"/>
                </a:cubicBezTo>
                <a:cubicBezTo>
                  <a:pt x="399" y="7794"/>
                  <a:pt x="486" y="7399"/>
                  <a:pt x="631" y="7046"/>
                </a:cubicBezTo>
                <a:cubicBezTo>
                  <a:pt x="766" y="6747"/>
                  <a:pt x="1075" y="6175"/>
                  <a:pt x="1075" y="6175"/>
                </a:cubicBezTo>
                <a:cubicBezTo>
                  <a:pt x="1201" y="5631"/>
                  <a:pt x="1462" y="5563"/>
                  <a:pt x="1771" y="5182"/>
                </a:cubicBezTo>
                <a:cubicBezTo>
                  <a:pt x="1925" y="4992"/>
                  <a:pt x="2041" y="4734"/>
                  <a:pt x="2215" y="4570"/>
                </a:cubicBezTo>
                <a:cubicBezTo>
                  <a:pt x="2302" y="4489"/>
                  <a:pt x="2398" y="4421"/>
                  <a:pt x="2475" y="4325"/>
                </a:cubicBezTo>
                <a:cubicBezTo>
                  <a:pt x="3103" y="3550"/>
                  <a:pt x="2669" y="3822"/>
                  <a:pt x="3180" y="3577"/>
                </a:cubicBezTo>
                <a:cubicBezTo>
                  <a:pt x="3653" y="3047"/>
                  <a:pt x="4020" y="2870"/>
                  <a:pt x="4580" y="2462"/>
                </a:cubicBezTo>
                <a:cubicBezTo>
                  <a:pt x="4764" y="2326"/>
                  <a:pt x="5111" y="1972"/>
                  <a:pt x="5111" y="1972"/>
                </a:cubicBezTo>
                <a:cubicBezTo>
                  <a:pt x="5372" y="2707"/>
                  <a:pt x="5237" y="2272"/>
                  <a:pt x="5459" y="3210"/>
                </a:cubicBezTo>
                <a:cubicBezTo>
                  <a:pt x="5488" y="3332"/>
                  <a:pt x="5546" y="3577"/>
                  <a:pt x="5546" y="3577"/>
                </a:cubicBezTo>
                <a:cubicBezTo>
                  <a:pt x="5440" y="2571"/>
                  <a:pt x="5169" y="2312"/>
                  <a:pt x="5816" y="1727"/>
                </a:cubicBezTo>
                <a:cubicBezTo>
                  <a:pt x="6029" y="1265"/>
                  <a:pt x="6405" y="1034"/>
                  <a:pt x="6782" y="857"/>
                </a:cubicBezTo>
                <a:cubicBezTo>
                  <a:pt x="7004" y="1183"/>
                  <a:pt x="7342" y="1428"/>
                  <a:pt x="7477" y="1850"/>
                </a:cubicBezTo>
                <a:cubicBezTo>
                  <a:pt x="7554" y="2095"/>
                  <a:pt x="7593" y="2353"/>
                  <a:pt x="7651" y="2598"/>
                </a:cubicBezTo>
                <a:cubicBezTo>
                  <a:pt x="7699" y="2802"/>
                  <a:pt x="7593" y="2176"/>
                  <a:pt x="7564" y="1972"/>
                </a:cubicBezTo>
                <a:cubicBezTo>
                  <a:pt x="7535" y="1809"/>
                  <a:pt x="7506" y="1646"/>
                  <a:pt x="7477" y="1483"/>
                </a:cubicBezTo>
                <a:cubicBezTo>
                  <a:pt x="7506" y="1319"/>
                  <a:pt x="7496" y="1129"/>
                  <a:pt x="7564" y="979"/>
                </a:cubicBezTo>
                <a:cubicBezTo>
                  <a:pt x="7786" y="517"/>
                  <a:pt x="8848" y="326"/>
                  <a:pt x="9234" y="245"/>
                </a:cubicBezTo>
                <a:cubicBezTo>
                  <a:pt x="9534" y="381"/>
                  <a:pt x="9563" y="462"/>
                  <a:pt x="9408" y="245"/>
                </a:cubicBez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6699FF"/>
              </a:gs>
            </a:gsLst>
            <a:path path="circle">
              <a:fillToRect l="37721" t="-19636" r="62278" b="119636"/>
            </a:path>
          </a:gradFill>
          <a:ln w="57150">
            <a:solidFill>
              <a:srgbClr val="0066FF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83" name="Shape"/>
          <p:cNvSpPr/>
          <p:nvPr/>
        </p:nvSpPr>
        <p:spPr>
          <a:xfrm>
            <a:off x="3007249" y="5586412"/>
            <a:ext cx="2533126" cy="1111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1483" extrusionOk="0">
                <a:moveTo>
                  <a:pt x="20590" y="0"/>
                </a:moveTo>
                <a:cubicBezTo>
                  <a:pt x="20769" y="1123"/>
                  <a:pt x="21048" y="1708"/>
                  <a:pt x="21528" y="2387"/>
                </a:cubicBezTo>
                <a:cubicBezTo>
                  <a:pt x="21260" y="2761"/>
                  <a:pt x="21003" y="2972"/>
                  <a:pt x="20724" y="3370"/>
                </a:cubicBezTo>
                <a:cubicBezTo>
                  <a:pt x="20512" y="3674"/>
                  <a:pt x="20322" y="4072"/>
                  <a:pt x="20121" y="4353"/>
                </a:cubicBezTo>
                <a:cubicBezTo>
                  <a:pt x="19797" y="4821"/>
                  <a:pt x="20031" y="4119"/>
                  <a:pt x="19719" y="4774"/>
                </a:cubicBezTo>
                <a:cubicBezTo>
                  <a:pt x="19216" y="5827"/>
                  <a:pt x="19786" y="4961"/>
                  <a:pt x="19317" y="5616"/>
                </a:cubicBezTo>
                <a:cubicBezTo>
                  <a:pt x="19227" y="5897"/>
                  <a:pt x="19183" y="6272"/>
                  <a:pt x="19049" y="6459"/>
                </a:cubicBezTo>
                <a:cubicBezTo>
                  <a:pt x="18769" y="6857"/>
                  <a:pt x="18647" y="6950"/>
                  <a:pt x="18445" y="7442"/>
                </a:cubicBezTo>
                <a:cubicBezTo>
                  <a:pt x="18200" y="8050"/>
                  <a:pt x="17988" y="8682"/>
                  <a:pt x="17708" y="9267"/>
                </a:cubicBezTo>
                <a:cubicBezTo>
                  <a:pt x="17597" y="9946"/>
                  <a:pt x="17496" y="10648"/>
                  <a:pt x="17306" y="11233"/>
                </a:cubicBezTo>
                <a:cubicBezTo>
                  <a:pt x="17195" y="12146"/>
                  <a:pt x="17016" y="12988"/>
                  <a:pt x="16904" y="13901"/>
                </a:cubicBezTo>
                <a:cubicBezTo>
                  <a:pt x="16860" y="16077"/>
                  <a:pt x="16871" y="17317"/>
                  <a:pt x="16636" y="19236"/>
                </a:cubicBezTo>
                <a:cubicBezTo>
                  <a:pt x="16569" y="19845"/>
                  <a:pt x="16524" y="20594"/>
                  <a:pt x="16301" y="21062"/>
                </a:cubicBezTo>
                <a:cubicBezTo>
                  <a:pt x="16145" y="21389"/>
                  <a:pt x="16033" y="21366"/>
                  <a:pt x="15832" y="21483"/>
                </a:cubicBezTo>
                <a:cubicBezTo>
                  <a:pt x="15385" y="21413"/>
                  <a:pt x="14905" y="21600"/>
                  <a:pt x="14492" y="21202"/>
                </a:cubicBezTo>
                <a:cubicBezTo>
                  <a:pt x="14347" y="21062"/>
                  <a:pt x="14090" y="20641"/>
                  <a:pt x="14090" y="20641"/>
                </a:cubicBezTo>
                <a:cubicBezTo>
                  <a:pt x="13554" y="18956"/>
                  <a:pt x="12962" y="17458"/>
                  <a:pt x="12213" y="16147"/>
                </a:cubicBezTo>
                <a:cubicBezTo>
                  <a:pt x="11979" y="15750"/>
                  <a:pt x="11789" y="15188"/>
                  <a:pt x="11476" y="15024"/>
                </a:cubicBezTo>
                <a:cubicBezTo>
                  <a:pt x="11298" y="14930"/>
                  <a:pt x="11119" y="14930"/>
                  <a:pt x="10940" y="14884"/>
                </a:cubicBezTo>
                <a:cubicBezTo>
                  <a:pt x="10359" y="15188"/>
                  <a:pt x="10002" y="16007"/>
                  <a:pt x="9667" y="16990"/>
                </a:cubicBezTo>
                <a:cubicBezTo>
                  <a:pt x="9432" y="17668"/>
                  <a:pt x="9399" y="18605"/>
                  <a:pt x="9131" y="19236"/>
                </a:cubicBezTo>
                <a:cubicBezTo>
                  <a:pt x="8517" y="20687"/>
                  <a:pt x="8282" y="20968"/>
                  <a:pt x="7389" y="21343"/>
                </a:cubicBezTo>
                <a:cubicBezTo>
                  <a:pt x="7031" y="21296"/>
                  <a:pt x="6618" y="21483"/>
                  <a:pt x="6316" y="21062"/>
                </a:cubicBezTo>
                <a:cubicBezTo>
                  <a:pt x="5870" y="20453"/>
                  <a:pt x="5669" y="18956"/>
                  <a:pt x="5512" y="17973"/>
                </a:cubicBezTo>
                <a:cubicBezTo>
                  <a:pt x="5099" y="15352"/>
                  <a:pt x="4686" y="12777"/>
                  <a:pt x="4306" y="10110"/>
                </a:cubicBezTo>
                <a:cubicBezTo>
                  <a:pt x="4139" y="8963"/>
                  <a:pt x="3714" y="8261"/>
                  <a:pt x="3368" y="7301"/>
                </a:cubicBezTo>
                <a:cubicBezTo>
                  <a:pt x="3301" y="7114"/>
                  <a:pt x="3256" y="6880"/>
                  <a:pt x="3167" y="6740"/>
                </a:cubicBezTo>
                <a:cubicBezTo>
                  <a:pt x="3033" y="6553"/>
                  <a:pt x="2765" y="6178"/>
                  <a:pt x="2765" y="6178"/>
                </a:cubicBezTo>
                <a:cubicBezTo>
                  <a:pt x="2508" y="5359"/>
                  <a:pt x="2117" y="5172"/>
                  <a:pt x="1760" y="4634"/>
                </a:cubicBezTo>
                <a:cubicBezTo>
                  <a:pt x="1748" y="4610"/>
                  <a:pt x="1391" y="3978"/>
                  <a:pt x="1358" y="3932"/>
                </a:cubicBezTo>
                <a:cubicBezTo>
                  <a:pt x="1268" y="3791"/>
                  <a:pt x="1190" y="3604"/>
                  <a:pt x="1090" y="3510"/>
                </a:cubicBezTo>
                <a:cubicBezTo>
                  <a:pt x="967" y="3370"/>
                  <a:pt x="687" y="3229"/>
                  <a:pt x="687" y="3229"/>
                </a:cubicBezTo>
                <a:cubicBezTo>
                  <a:pt x="464" y="3276"/>
                  <a:pt x="241" y="3370"/>
                  <a:pt x="17" y="3370"/>
                </a:cubicBezTo>
                <a:cubicBezTo>
                  <a:pt x="-72" y="3370"/>
                  <a:pt x="207" y="3323"/>
                  <a:pt x="285" y="3229"/>
                </a:cubicBezTo>
                <a:cubicBezTo>
                  <a:pt x="654" y="2785"/>
                  <a:pt x="766" y="2504"/>
                  <a:pt x="1023" y="1966"/>
                </a:cubicBezTo>
                <a:cubicBezTo>
                  <a:pt x="1101" y="1498"/>
                  <a:pt x="1358" y="702"/>
                  <a:pt x="1358" y="702"/>
                </a:cubicBezTo>
                <a:cubicBezTo>
                  <a:pt x="1950" y="959"/>
                  <a:pt x="2318" y="1942"/>
                  <a:pt x="2899" y="2247"/>
                </a:cubicBezTo>
                <a:cubicBezTo>
                  <a:pt x="3122" y="2551"/>
                  <a:pt x="3334" y="2574"/>
                  <a:pt x="3569" y="2808"/>
                </a:cubicBezTo>
                <a:cubicBezTo>
                  <a:pt x="4206" y="3487"/>
                  <a:pt x="4820" y="3510"/>
                  <a:pt x="5512" y="3791"/>
                </a:cubicBezTo>
                <a:cubicBezTo>
                  <a:pt x="5926" y="4236"/>
                  <a:pt x="6395" y="4306"/>
                  <a:pt x="6853" y="4493"/>
                </a:cubicBezTo>
                <a:cubicBezTo>
                  <a:pt x="8103" y="5008"/>
                  <a:pt x="9321" y="5453"/>
                  <a:pt x="10605" y="5616"/>
                </a:cubicBezTo>
                <a:cubicBezTo>
                  <a:pt x="11856" y="5570"/>
                  <a:pt x="13107" y="5570"/>
                  <a:pt x="14358" y="5476"/>
                </a:cubicBezTo>
                <a:cubicBezTo>
                  <a:pt x="15609" y="5382"/>
                  <a:pt x="16714" y="4400"/>
                  <a:pt x="17842" y="3510"/>
                </a:cubicBezTo>
                <a:cubicBezTo>
                  <a:pt x="18434" y="3042"/>
                  <a:pt x="18937" y="2738"/>
                  <a:pt x="19451" y="1966"/>
                </a:cubicBezTo>
                <a:cubicBezTo>
                  <a:pt x="19842" y="1381"/>
                  <a:pt x="20422" y="1030"/>
                  <a:pt x="20590" y="0"/>
                </a:cubicBezTo>
                <a:close/>
              </a:path>
            </a:pathLst>
          </a:custGeom>
          <a:gradFill>
            <a:gsLst>
              <a:gs pos="0">
                <a:srgbClr val="0066FF"/>
              </a:gs>
              <a:gs pos="100000">
                <a:srgbClr val="002F76"/>
              </a:gs>
            </a:gsLst>
            <a:path path="circle">
              <a:fillToRect l="37721" t="-19636" r="62278" b="119636"/>
            </a:path>
          </a:gradFill>
          <a:ln>
            <a:solidFill>
              <a:srgbClr val="0000CE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286" name="Group"/>
          <p:cNvGrpSpPr/>
          <p:nvPr/>
        </p:nvGrpSpPr>
        <p:grpSpPr>
          <a:xfrm>
            <a:off x="5153025" y="5540375"/>
            <a:ext cx="109538" cy="182563"/>
            <a:chOff x="0" y="0"/>
            <a:chExt cx="109537" cy="182562"/>
          </a:xfrm>
        </p:grpSpPr>
        <p:sp>
          <p:nvSpPr>
            <p:cNvPr id="284" name="Circle"/>
            <p:cNvSpPr/>
            <p:nvPr/>
          </p:nvSpPr>
          <p:spPr>
            <a:xfrm flipH="1">
              <a:off x="0" y="0"/>
              <a:ext cx="105067" cy="105932"/>
            </a:xfrm>
            <a:prstGeom prst="ellipse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300162">
                <a:defRPr sz="26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85" name="Line"/>
            <p:cNvSpPr/>
            <p:nvPr/>
          </p:nvSpPr>
          <p:spPr>
            <a:xfrm flipH="1" flipV="1">
              <a:off x="64828" y="38315"/>
              <a:ext cx="44710" cy="144248"/>
            </a:xfrm>
            <a:prstGeom prst="line">
              <a:avLst/>
            </a:prstGeom>
            <a:noFill/>
            <a:ln w="571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 defTabSz="582612">
                <a:defRPr sz="360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</p:grpSp>
      <p:sp>
        <p:nvSpPr>
          <p:cNvPr id="287" name="Shape"/>
          <p:cNvSpPr/>
          <p:nvPr/>
        </p:nvSpPr>
        <p:spPr>
          <a:xfrm>
            <a:off x="5378450" y="5400675"/>
            <a:ext cx="1895475" cy="12906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3869"/>
                </a:moveTo>
                <a:lnTo>
                  <a:pt x="926" y="2740"/>
                </a:lnTo>
                <a:lnTo>
                  <a:pt x="1954" y="1773"/>
                </a:lnTo>
                <a:lnTo>
                  <a:pt x="3703" y="484"/>
                </a:lnTo>
                <a:lnTo>
                  <a:pt x="4629" y="0"/>
                </a:lnTo>
                <a:lnTo>
                  <a:pt x="5966" y="0"/>
                </a:lnTo>
                <a:lnTo>
                  <a:pt x="8331" y="322"/>
                </a:lnTo>
                <a:lnTo>
                  <a:pt x="9257" y="1128"/>
                </a:lnTo>
                <a:lnTo>
                  <a:pt x="10183" y="1773"/>
                </a:lnTo>
                <a:lnTo>
                  <a:pt x="11211" y="1773"/>
                </a:lnTo>
                <a:lnTo>
                  <a:pt x="11931" y="1128"/>
                </a:lnTo>
                <a:lnTo>
                  <a:pt x="12857" y="1128"/>
                </a:lnTo>
                <a:lnTo>
                  <a:pt x="13577" y="1934"/>
                </a:lnTo>
                <a:lnTo>
                  <a:pt x="13989" y="3385"/>
                </a:lnTo>
                <a:lnTo>
                  <a:pt x="13989" y="4513"/>
                </a:lnTo>
                <a:lnTo>
                  <a:pt x="15120" y="6287"/>
                </a:lnTo>
                <a:lnTo>
                  <a:pt x="16663" y="9188"/>
                </a:lnTo>
                <a:lnTo>
                  <a:pt x="17794" y="10961"/>
                </a:lnTo>
                <a:lnTo>
                  <a:pt x="18823" y="11767"/>
                </a:lnTo>
                <a:lnTo>
                  <a:pt x="21497" y="11767"/>
                </a:lnTo>
                <a:lnTo>
                  <a:pt x="21600" y="14507"/>
                </a:lnTo>
                <a:lnTo>
                  <a:pt x="19337" y="14507"/>
                </a:lnTo>
                <a:lnTo>
                  <a:pt x="17383" y="14830"/>
                </a:lnTo>
                <a:lnTo>
                  <a:pt x="15634" y="15797"/>
                </a:lnTo>
                <a:lnTo>
                  <a:pt x="14400" y="16764"/>
                </a:lnTo>
                <a:lnTo>
                  <a:pt x="12857" y="18537"/>
                </a:lnTo>
                <a:lnTo>
                  <a:pt x="11623" y="19827"/>
                </a:lnTo>
                <a:lnTo>
                  <a:pt x="9669" y="20794"/>
                </a:lnTo>
                <a:lnTo>
                  <a:pt x="8126" y="21116"/>
                </a:lnTo>
                <a:lnTo>
                  <a:pt x="5966" y="20955"/>
                </a:lnTo>
                <a:lnTo>
                  <a:pt x="4731" y="20633"/>
                </a:lnTo>
                <a:lnTo>
                  <a:pt x="3806" y="20794"/>
                </a:lnTo>
                <a:lnTo>
                  <a:pt x="2469" y="21600"/>
                </a:lnTo>
                <a:lnTo>
                  <a:pt x="3086" y="18537"/>
                </a:lnTo>
                <a:lnTo>
                  <a:pt x="4423" y="18215"/>
                </a:lnTo>
                <a:lnTo>
                  <a:pt x="5451" y="18860"/>
                </a:lnTo>
                <a:lnTo>
                  <a:pt x="6480" y="19021"/>
                </a:lnTo>
                <a:lnTo>
                  <a:pt x="7817" y="19182"/>
                </a:lnTo>
                <a:lnTo>
                  <a:pt x="9360" y="18699"/>
                </a:lnTo>
                <a:lnTo>
                  <a:pt x="10183" y="18054"/>
                </a:lnTo>
                <a:lnTo>
                  <a:pt x="11623" y="16764"/>
                </a:lnTo>
                <a:lnTo>
                  <a:pt x="12651" y="15636"/>
                </a:lnTo>
                <a:lnTo>
                  <a:pt x="13474" y="14830"/>
                </a:lnTo>
                <a:lnTo>
                  <a:pt x="14400" y="14024"/>
                </a:lnTo>
                <a:lnTo>
                  <a:pt x="15634" y="13218"/>
                </a:lnTo>
                <a:lnTo>
                  <a:pt x="16766" y="13218"/>
                </a:lnTo>
                <a:lnTo>
                  <a:pt x="15840" y="11767"/>
                </a:lnTo>
                <a:lnTo>
                  <a:pt x="14709" y="9510"/>
                </a:lnTo>
                <a:lnTo>
                  <a:pt x="13886" y="7899"/>
                </a:lnTo>
                <a:lnTo>
                  <a:pt x="13371" y="6931"/>
                </a:lnTo>
                <a:lnTo>
                  <a:pt x="12549" y="6770"/>
                </a:lnTo>
                <a:lnTo>
                  <a:pt x="11109" y="6609"/>
                </a:lnTo>
                <a:lnTo>
                  <a:pt x="10286" y="4836"/>
                </a:lnTo>
                <a:lnTo>
                  <a:pt x="10080" y="3869"/>
                </a:lnTo>
                <a:lnTo>
                  <a:pt x="9154" y="3063"/>
                </a:lnTo>
                <a:lnTo>
                  <a:pt x="7303" y="2418"/>
                </a:lnTo>
                <a:lnTo>
                  <a:pt x="6377" y="2257"/>
                </a:lnTo>
                <a:lnTo>
                  <a:pt x="5143" y="2418"/>
                </a:lnTo>
                <a:lnTo>
                  <a:pt x="3909" y="2740"/>
                </a:lnTo>
                <a:lnTo>
                  <a:pt x="2057" y="4191"/>
                </a:lnTo>
                <a:lnTo>
                  <a:pt x="1543" y="4836"/>
                </a:lnTo>
                <a:lnTo>
                  <a:pt x="1029" y="5964"/>
                </a:lnTo>
                <a:lnTo>
                  <a:pt x="0" y="3869"/>
                </a:lnTo>
                <a:close/>
              </a:path>
            </a:pathLst>
          </a:custGeom>
          <a:gradFill>
            <a:gsLst>
              <a:gs pos="0">
                <a:srgbClr val="002F76"/>
              </a:gs>
              <a:gs pos="50000">
                <a:srgbClr val="0066FF"/>
              </a:gs>
              <a:gs pos="100000">
                <a:srgbClr val="002F76"/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88" name="Oval"/>
          <p:cNvSpPr/>
          <p:nvPr/>
        </p:nvSpPr>
        <p:spPr>
          <a:xfrm>
            <a:off x="4933950" y="5321300"/>
            <a:ext cx="773113" cy="795338"/>
          </a:xfrm>
          <a:prstGeom prst="ellipse">
            <a:avLst/>
          </a:prstGeom>
          <a:ln w="38100">
            <a:solidFill>
              <a:srgbClr val="FF9933"/>
            </a:solidFill>
          </a:ln>
        </p:spPr>
        <p:txBody>
          <a:bodyPr lIns="45719" rIns="45719" anchor="ctr"/>
          <a:lstStyle/>
          <a:p>
            <a:pPr algn="l" defTabSz="1300162">
              <a:defRPr sz="2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89" name="Line"/>
          <p:cNvSpPr/>
          <p:nvPr/>
        </p:nvSpPr>
        <p:spPr>
          <a:xfrm flipH="1" flipV="1">
            <a:off x="5003799" y="4860924"/>
            <a:ext cx="211139" cy="427039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90" name="DORSAL HORN"/>
          <p:cNvSpPr txBox="1"/>
          <p:nvPr/>
        </p:nvSpPr>
        <p:spPr>
          <a:xfrm>
            <a:off x="4205287" y="4384675"/>
            <a:ext cx="1593851" cy="384046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DORSAL HORN</a:t>
            </a:r>
          </a:p>
        </p:txBody>
      </p:sp>
      <p:sp>
        <p:nvSpPr>
          <p:cNvPr id="291" name="DORSAL ROOT GANGLION"/>
          <p:cNvSpPr txBox="1"/>
          <p:nvPr/>
        </p:nvSpPr>
        <p:spPr>
          <a:xfrm>
            <a:off x="6662737" y="4992687"/>
            <a:ext cx="2905126" cy="38404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DORSAL ROOT GANGLION</a:t>
            </a:r>
          </a:p>
        </p:txBody>
      </p:sp>
      <p:sp>
        <p:nvSpPr>
          <p:cNvPr id="292" name="Line"/>
          <p:cNvSpPr/>
          <p:nvPr/>
        </p:nvSpPr>
        <p:spPr>
          <a:xfrm flipV="1">
            <a:off x="6534149" y="5289550"/>
            <a:ext cx="485776" cy="312738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295" name="Group"/>
          <p:cNvGrpSpPr/>
          <p:nvPr/>
        </p:nvGrpSpPr>
        <p:grpSpPr>
          <a:xfrm>
            <a:off x="968375" y="2276475"/>
            <a:ext cx="1431925" cy="1141413"/>
            <a:chOff x="0" y="0"/>
            <a:chExt cx="1431925" cy="1141412"/>
          </a:xfrm>
        </p:grpSpPr>
        <p:sp>
          <p:nvSpPr>
            <p:cNvPr id="293" name="Shape"/>
            <p:cNvSpPr/>
            <p:nvPr/>
          </p:nvSpPr>
          <p:spPr>
            <a:xfrm>
              <a:off x="0" y="0"/>
              <a:ext cx="1431925" cy="114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00162">
                <a:defRPr sz="14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PAIN"/>
            <p:cNvSpPr txBox="1"/>
            <p:nvPr/>
          </p:nvSpPr>
          <p:spPr>
            <a:xfrm>
              <a:off x="341609" y="328303"/>
              <a:ext cx="730742" cy="4138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2" tIns="65022" rIns="65022" bIns="65022" numCol="1" anchor="ctr">
              <a:spAutoFit/>
            </a:bodyPr>
            <a:lstStyle>
              <a:lvl1pPr defTabSz="1300162">
                <a:defRPr sz="2000" b="1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PAIN</a:t>
              </a:r>
            </a:p>
          </p:txBody>
        </p:sp>
      </p:grpSp>
      <p:sp>
        <p:nvSpPr>
          <p:cNvPr id="296" name="Line"/>
          <p:cNvSpPr/>
          <p:nvPr/>
        </p:nvSpPr>
        <p:spPr>
          <a:xfrm>
            <a:off x="5167312" y="5721350"/>
            <a:ext cx="115888" cy="381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97" name="Line"/>
          <p:cNvSpPr/>
          <p:nvPr/>
        </p:nvSpPr>
        <p:spPr>
          <a:xfrm flipV="1">
            <a:off x="5265737" y="5776912"/>
            <a:ext cx="17463" cy="98426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98" name="Line"/>
          <p:cNvSpPr/>
          <p:nvPr/>
        </p:nvSpPr>
        <p:spPr>
          <a:xfrm>
            <a:off x="5283200" y="5449887"/>
            <a:ext cx="2322513" cy="754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8860"/>
                </a:moveTo>
                <a:lnTo>
                  <a:pt x="2351" y="4980"/>
                </a:lnTo>
                <a:lnTo>
                  <a:pt x="3422" y="3298"/>
                </a:lnTo>
                <a:lnTo>
                  <a:pt x="5227" y="0"/>
                </a:lnTo>
                <a:lnTo>
                  <a:pt x="7389" y="1099"/>
                </a:lnTo>
                <a:lnTo>
                  <a:pt x="8816" y="2199"/>
                </a:lnTo>
                <a:lnTo>
                  <a:pt x="10454" y="4980"/>
                </a:lnTo>
                <a:lnTo>
                  <a:pt x="12238" y="8860"/>
                </a:lnTo>
                <a:lnTo>
                  <a:pt x="14589" y="18819"/>
                </a:lnTo>
                <a:lnTo>
                  <a:pt x="15848" y="21600"/>
                </a:lnTo>
                <a:lnTo>
                  <a:pt x="18178" y="21018"/>
                </a:lnTo>
                <a:lnTo>
                  <a:pt x="21600" y="19401"/>
                </a:lnTo>
              </a:path>
            </a:pathLst>
          </a:custGeom>
          <a:ln w="38100">
            <a:solidFill>
              <a:srgbClr val="D16207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99" name="Line"/>
          <p:cNvSpPr/>
          <p:nvPr/>
        </p:nvSpPr>
        <p:spPr>
          <a:xfrm>
            <a:off x="7594600" y="6124575"/>
            <a:ext cx="1695450" cy="1216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cubicBezTo>
                  <a:pt x="2265" y="240"/>
                  <a:pt x="2520" y="0"/>
                  <a:pt x="4133" y="680"/>
                </a:cubicBezTo>
                <a:cubicBezTo>
                  <a:pt x="5124" y="1080"/>
                  <a:pt x="5464" y="1320"/>
                  <a:pt x="6313" y="1720"/>
                </a:cubicBezTo>
                <a:cubicBezTo>
                  <a:pt x="6539" y="1840"/>
                  <a:pt x="7021" y="2040"/>
                  <a:pt x="7021" y="2040"/>
                </a:cubicBezTo>
                <a:cubicBezTo>
                  <a:pt x="7955" y="2880"/>
                  <a:pt x="8974" y="3360"/>
                  <a:pt x="9937" y="4120"/>
                </a:cubicBezTo>
                <a:cubicBezTo>
                  <a:pt x="11182" y="5120"/>
                  <a:pt x="12173" y="6400"/>
                  <a:pt x="13334" y="7520"/>
                </a:cubicBezTo>
                <a:cubicBezTo>
                  <a:pt x="13843" y="8640"/>
                  <a:pt x="14240" y="9160"/>
                  <a:pt x="15032" y="9920"/>
                </a:cubicBezTo>
                <a:cubicBezTo>
                  <a:pt x="15513" y="10960"/>
                  <a:pt x="16023" y="11960"/>
                  <a:pt x="16504" y="13000"/>
                </a:cubicBezTo>
                <a:cubicBezTo>
                  <a:pt x="16674" y="13360"/>
                  <a:pt x="16986" y="14040"/>
                  <a:pt x="16986" y="14040"/>
                </a:cubicBezTo>
                <a:cubicBezTo>
                  <a:pt x="17608" y="16960"/>
                  <a:pt x="16702" y="13400"/>
                  <a:pt x="17722" y="15760"/>
                </a:cubicBezTo>
                <a:cubicBezTo>
                  <a:pt x="17863" y="16080"/>
                  <a:pt x="17807" y="16480"/>
                  <a:pt x="17948" y="16800"/>
                </a:cubicBezTo>
                <a:cubicBezTo>
                  <a:pt x="18090" y="17080"/>
                  <a:pt x="19420" y="19200"/>
                  <a:pt x="19647" y="19520"/>
                </a:cubicBezTo>
                <a:cubicBezTo>
                  <a:pt x="20015" y="20040"/>
                  <a:pt x="20468" y="20440"/>
                  <a:pt x="20864" y="20920"/>
                </a:cubicBezTo>
                <a:cubicBezTo>
                  <a:pt x="21090" y="21200"/>
                  <a:pt x="21600" y="21600"/>
                  <a:pt x="21600" y="21600"/>
                </a:cubicBezTo>
              </a:path>
            </a:pathLst>
          </a:custGeom>
          <a:ln w="38100">
            <a:solidFill>
              <a:srgbClr val="D16207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309" name="Group"/>
          <p:cNvGrpSpPr/>
          <p:nvPr/>
        </p:nvGrpSpPr>
        <p:grpSpPr>
          <a:xfrm>
            <a:off x="8568407" y="7265000"/>
            <a:ext cx="2902942" cy="1549268"/>
            <a:chOff x="0" y="0"/>
            <a:chExt cx="2902941" cy="1549267"/>
          </a:xfrm>
        </p:grpSpPr>
        <p:sp>
          <p:nvSpPr>
            <p:cNvPr id="300" name="Shape"/>
            <p:cNvSpPr/>
            <p:nvPr/>
          </p:nvSpPr>
          <p:spPr>
            <a:xfrm>
              <a:off x="0" y="289362"/>
              <a:ext cx="1478500" cy="1259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73" extrusionOk="0">
                  <a:moveTo>
                    <a:pt x="20131" y="12391"/>
                  </a:moveTo>
                  <a:cubicBezTo>
                    <a:pt x="18924" y="10015"/>
                    <a:pt x="17293" y="9591"/>
                    <a:pt x="15368" y="8742"/>
                  </a:cubicBezTo>
                  <a:cubicBezTo>
                    <a:pt x="14421" y="7469"/>
                    <a:pt x="13997" y="7681"/>
                    <a:pt x="12855" y="6917"/>
                  </a:cubicBezTo>
                  <a:cubicBezTo>
                    <a:pt x="10767" y="5517"/>
                    <a:pt x="8483" y="4456"/>
                    <a:pt x="6427" y="2928"/>
                  </a:cubicBezTo>
                  <a:cubicBezTo>
                    <a:pt x="5449" y="2207"/>
                    <a:pt x="4404" y="1316"/>
                    <a:pt x="3360" y="764"/>
                  </a:cubicBezTo>
                  <a:cubicBezTo>
                    <a:pt x="2806" y="467"/>
                    <a:pt x="1664" y="0"/>
                    <a:pt x="1664" y="0"/>
                  </a:cubicBezTo>
                  <a:cubicBezTo>
                    <a:pt x="293" y="637"/>
                    <a:pt x="946" y="0"/>
                    <a:pt x="293" y="2546"/>
                  </a:cubicBezTo>
                  <a:cubicBezTo>
                    <a:pt x="195" y="2928"/>
                    <a:pt x="0" y="3650"/>
                    <a:pt x="0" y="3650"/>
                  </a:cubicBezTo>
                  <a:cubicBezTo>
                    <a:pt x="98" y="4626"/>
                    <a:pt x="-33" y="5686"/>
                    <a:pt x="293" y="6578"/>
                  </a:cubicBezTo>
                  <a:cubicBezTo>
                    <a:pt x="1337" y="9591"/>
                    <a:pt x="5351" y="10736"/>
                    <a:pt x="7537" y="11288"/>
                  </a:cubicBezTo>
                  <a:cubicBezTo>
                    <a:pt x="8614" y="12179"/>
                    <a:pt x="9788" y="12731"/>
                    <a:pt x="10898" y="13495"/>
                  </a:cubicBezTo>
                  <a:cubicBezTo>
                    <a:pt x="12757" y="14725"/>
                    <a:pt x="10702" y="13622"/>
                    <a:pt x="12594" y="15277"/>
                  </a:cubicBezTo>
                  <a:cubicBezTo>
                    <a:pt x="14323" y="16805"/>
                    <a:pt x="12464" y="14301"/>
                    <a:pt x="14258" y="16380"/>
                  </a:cubicBezTo>
                  <a:cubicBezTo>
                    <a:pt x="16183" y="18587"/>
                    <a:pt x="17652" y="20497"/>
                    <a:pt x="20131" y="21473"/>
                  </a:cubicBezTo>
                  <a:cubicBezTo>
                    <a:pt x="20490" y="21345"/>
                    <a:pt x="21175" y="21600"/>
                    <a:pt x="21241" y="21133"/>
                  </a:cubicBezTo>
                  <a:cubicBezTo>
                    <a:pt x="21567" y="18672"/>
                    <a:pt x="21306" y="14683"/>
                    <a:pt x="20131" y="12391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765E47"/>
                </a:gs>
                <a:gs pos="50000">
                  <a:srgbClr val="FFCC99"/>
                </a:gs>
                <a:gs pos="100000">
                  <a:srgbClr val="765E47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1" name="Shape"/>
            <p:cNvSpPr/>
            <p:nvPr/>
          </p:nvSpPr>
          <p:spPr>
            <a:xfrm>
              <a:off x="76749" y="-1"/>
              <a:ext cx="2826193" cy="129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9" extrusionOk="0">
                  <a:moveTo>
                    <a:pt x="10955" y="20229"/>
                  </a:moveTo>
                  <a:cubicBezTo>
                    <a:pt x="11174" y="17177"/>
                    <a:pt x="11266" y="15711"/>
                    <a:pt x="12051" y="13095"/>
                  </a:cubicBezTo>
                  <a:cubicBezTo>
                    <a:pt x="12343" y="12104"/>
                    <a:pt x="12818" y="11430"/>
                    <a:pt x="13311" y="11074"/>
                  </a:cubicBezTo>
                  <a:cubicBezTo>
                    <a:pt x="13621" y="10836"/>
                    <a:pt x="14242" y="10400"/>
                    <a:pt x="14242" y="10400"/>
                  </a:cubicBezTo>
                  <a:cubicBezTo>
                    <a:pt x="17163" y="10638"/>
                    <a:pt x="17145" y="10202"/>
                    <a:pt x="18952" y="11391"/>
                  </a:cubicBezTo>
                  <a:cubicBezTo>
                    <a:pt x="19427" y="12461"/>
                    <a:pt x="20924" y="13967"/>
                    <a:pt x="21600" y="14482"/>
                  </a:cubicBezTo>
                  <a:cubicBezTo>
                    <a:pt x="21363" y="12818"/>
                    <a:pt x="20742" y="12302"/>
                    <a:pt x="20048" y="11748"/>
                  </a:cubicBezTo>
                  <a:cubicBezTo>
                    <a:pt x="19519" y="10638"/>
                    <a:pt x="18861" y="10360"/>
                    <a:pt x="18313" y="9370"/>
                  </a:cubicBezTo>
                  <a:cubicBezTo>
                    <a:pt x="17784" y="8418"/>
                    <a:pt x="17565" y="7784"/>
                    <a:pt x="16908" y="7348"/>
                  </a:cubicBezTo>
                  <a:cubicBezTo>
                    <a:pt x="16415" y="6199"/>
                    <a:pt x="15867" y="5446"/>
                    <a:pt x="15191" y="4970"/>
                  </a:cubicBezTo>
                  <a:cubicBezTo>
                    <a:pt x="13347" y="2196"/>
                    <a:pt x="15958" y="6001"/>
                    <a:pt x="14242" y="3940"/>
                  </a:cubicBezTo>
                  <a:cubicBezTo>
                    <a:pt x="13913" y="3543"/>
                    <a:pt x="13657" y="2870"/>
                    <a:pt x="13311" y="2592"/>
                  </a:cubicBezTo>
                  <a:cubicBezTo>
                    <a:pt x="12215" y="1760"/>
                    <a:pt x="12690" y="2077"/>
                    <a:pt x="11905" y="1562"/>
                  </a:cubicBezTo>
                  <a:cubicBezTo>
                    <a:pt x="9841" y="-1371"/>
                    <a:pt x="8198" y="690"/>
                    <a:pt x="5167" y="888"/>
                  </a:cubicBezTo>
                  <a:cubicBezTo>
                    <a:pt x="3287" y="1641"/>
                    <a:pt x="3999" y="1205"/>
                    <a:pt x="2976" y="1879"/>
                  </a:cubicBezTo>
                  <a:cubicBezTo>
                    <a:pt x="2520" y="2909"/>
                    <a:pt x="1881" y="3147"/>
                    <a:pt x="1260" y="3583"/>
                  </a:cubicBezTo>
                  <a:cubicBezTo>
                    <a:pt x="803" y="4217"/>
                    <a:pt x="456" y="5010"/>
                    <a:pt x="0" y="5644"/>
                  </a:cubicBezTo>
                  <a:cubicBezTo>
                    <a:pt x="110" y="5961"/>
                    <a:pt x="164" y="6437"/>
                    <a:pt x="329" y="6635"/>
                  </a:cubicBezTo>
                  <a:cubicBezTo>
                    <a:pt x="712" y="7110"/>
                    <a:pt x="1589" y="7348"/>
                    <a:pt x="2045" y="7665"/>
                  </a:cubicBezTo>
                  <a:cubicBezTo>
                    <a:pt x="2556" y="8379"/>
                    <a:pt x="2739" y="9449"/>
                    <a:pt x="3287" y="10043"/>
                  </a:cubicBezTo>
                  <a:cubicBezTo>
                    <a:pt x="4747" y="11668"/>
                    <a:pt x="6281" y="12738"/>
                    <a:pt x="7833" y="13769"/>
                  </a:cubicBezTo>
                  <a:cubicBezTo>
                    <a:pt x="8344" y="14522"/>
                    <a:pt x="8892" y="15077"/>
                    <a:pt x="9403" y="15830"/>
                  </a:cubicBezTo>
                  <a:cubicBezTo>
                    <a:pt x="9805" y="17138"/>
                    <a:pt x="10243" y="19516"/>
                    <a:pt x="10955" y="2022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99"/>
                </a:gs>
                <a:gs pos="100000">
                  <a:srgbClr val="A98765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02" name="Shape"/>
            <p:cNvSpPr/>
            <p:nvPr/>
          </p:nvSpPr>
          <p:spPr>
            <a:xfrm>
              <a:off x="1340519" y="659860"/>
              <a:ext cx="1524661" cy="87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6" h="21443" extrusionOk="0">
                  <a:moveTo>
                    <a:pt x="0" y="8922"/>
                  </a:moveTo>
                  <a:cubicBezTo>
                    <a:pt x="64" y="9183"/>
                    <a:pt x="544" y="11374"/>
                    <a:pt x="544" y="11635"/>
                  </a:cubicBezTo>
                  <a:cubicBezTo>
                    <a:pt x="1057" y="21600"/>
                    <a:pt x="-1026" y="20087"/>
                    <a:pt x="1666" y="21443"/>
                  </a:cubicBezTo>
                  <a:cubicBezTo>
                    <a:pt x="1762" y="21391"/>
                    <a:pt x="3429" y="20817"/>
                    <a:pt x="3589" y="20557"/>
                  </a:cubicBezTo>
                  <a:cubicBezTo>
                    <a:pt x="4614" y="18887"/>
                    <a:pt x="4775" y="17322"/>
                    <a:pt x="6056" y="16070"/>
                  </a:cubicBezTo>
                  <a:cubicBezTo>
                    <a:pt x="7210" y="14922"/>
                    <a:pt x="9197" y="14609"/>
                    <a:pt x="10447" y="14296"/>
                  </a:cubicBezTo>
                  <a:cubicBezTo>
                    <a:pt x="12178" y="14452"/>
                    <a:pt x="13972" y="14191"/>
                    <a:pt x="15671" y="14765"/>
                  </a:cubicBezTo>
                  <a:cubicBezTo>
                    <a:pt x="16600" y="15078"/>
                    <a:pt x="17241" y="16487"/>
                    <a:pt x="18138" y="17009"/>
                  </a:cubicBezTo>
                  <a:cubicBezTo>
                    <a:pt x="20574" y="14922"/>
                    <a:pt x="19837" y="13826"/>
                    <a:pt x="19516" y="8504"/>
                  </a:cubicBezTo>
                  <a:cubicBezTo>
                    <a:pt x="19484" y="8191"/>
                    <a:pt x="19228" y="5217"/>
                    <a:pt x="18972" y="4487"/>
                  </a:cubicBezTo>
                  <a:cubicBezTo>
                    <a:pt x="17786" y="1200"/>
                    <a:pt x="12786" y="365"/>
                    <a:pt x="10735" y="0"/>
                  </a:cubicBezTo>
                  <a:cubicBezTo>
                    <a:pt x="8813" y="157"/>
                    <a:pt x="6890" y="52"/>
                    <a:pt x="4967" y="417"/>
                  </a:cubicBezTo>
                  <a:cubicBezTo>
                    <a:pt x="4390" y="522"/>
                    <a:pt x="3781" y="835"/>
                    <a:pt x="3300" y="1357"/>
                  </a:cubicBezTo>
                  <a:cubicBezTo>
                    <a:pt x="2756" y="1930"/>
                    <a:pt x="1666" y="3130"/>
                    <a:pt x="1666" y="3130"/>
                  </a:cubicBezTo>
                  <a:cubicBezTo>
                    <a:pt x="929" y="6574"/>
                    <a:pt x="1922" y="2348"/>
                    <a:pt x="833" y="5791"/>
                  </a:cubicBezTo>
                  <a:cubicBezTo>
                    <a:pt x="480" y="6887"/>
                    <a:pt x="576" y="8087"/>
                    <a:pt x="0" y="892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99"/>
                </a:gs>
                <a:gs pos="100000">
                  <a:srgbClr val="765E47"/>
                </a:gs>
              </a:gsLst>
              <a:lin ang="16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grpSp>
          <p:nvGrpSpPr>
            <p:cNvPr id="308" name="Group"/>
            <p:cNvGrpSpPr/>
            <p:nvPr/>
          </p:nvGrpSpPr>
          <p:grpSpPr>
            <a:xfrm>
              <a:off x="749437" y="115409"/>
              <a:ext cx="1006775" cy="598671"/>
              <a:chOff x="0" y="0"/>
              <a:chExt cx="1006774" cy="598670"/>
            </a:xfrm>
          </p:grpSpPr>
          <p:sp>
            <p:nvSpPr>
              <p:cNvPr id="303" name="Line"/>
              <p:cNvSpPr/>
              <p:nvPr/>
            </p:nvSpPr>
            <p:spPr>
              <a:xfrm>
                <a:off x="0" y="-1"/>
                <a:ext cx="832960" cy="183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225" extrusionOk="0">
                    <a:moveTo>
                      <a:pt x="0" y="0"/>
                    </a:moveTo>
                    <a:cubicBezTo>
                      <a:pt x="4332" y="21600"/>
                      <a:pt x="15512" y="15400"/>
                      <a:pt x="21600" y="154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13500000" rotWithShape="0">
                  <a:srgbClr val="F0B31E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582612">
                  <a:defRPr sz="3600">
                    <a:solidFill>
                      <a:srgbClr val="558AAB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04" name="Line"/>
              <p:cNvSpPr/>
              <p:nvPr/>
            </p:nvSpPr>
            <p:spPr>
              <a:xfrm>
                <a:off x="291197" y="173953"/>
                <a:ext cx="347631" cy="4247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122" y="345"/>
                      <a:pt x="2525" y="345"/>
                      <a:pt x="3506" y="919"/>
                    </a:cubicBezTo>
                    <a:cubicBezTo>
                      <a:pt x="4488" y="1379"/>
                      <a:pt x="4909" y="2528"/>
                      <a:pt x="6031" y="2987"/>
                    </a:cubicBezTo>
                    <a:cubicBezTo>
                      <a:pt x="7153" y="3447"/>
                      <a:pt x="14447" y="5285"/>
                      <a:pt x="16831" y="5860"/>
                    </a:cubicBezTo>
                    <a:cubicBezTo>
                      <a:pt x="21039" y="11145"/>
                      <a:pt x="21600" y="15166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13500000" rotWithShape="0">
                  <a:srgbClr val="F0B31E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582612">
                  <a:defRPr sz="3600">
                    <a:solidFill>
                      <a:srgbClr val="558AAB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05" name="Line"/>
              <p:cNvSpPr/>
              <p:nvPr/>
            </p:nvSpPr>
            <p:spPr>
              <a:xfrm>
                <a:off x="117381" y="97142"/>
                <a:ext cx="56435" cy="327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7280" y="8938"/>
                      <a:pt x="10368" y="5065"/>
                      <a:pt x="21600" y="11470"/>
                    </a:cubicBezTo>
                    <a:cubicBezTo>
                      <a:pt x="14688" y="20855"/>
                      <a:pt x="14688" y="17429"/>
                      <a:pt x="14688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13500000" rotWithShape="0">
                  <a:srgbClr val="F0B31E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582612">
                  <a:defRPr sz="3600">
                    <a:solidFill>
                      <a:srgbClr val="558AAB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06" name="Line"/>
              <p:cNvSpPr/>
              <p:nvPr/>
            </p:nvSpPr>
            <p:spPr>
              <a:xfrm>
                <a:off x="580136" y="289169"/>
                <a:ext cx="329573" cy="1174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6953" y="6646"/>
                      <a:pt x="16422" y="7062"/>
                      <a:pt x="21600" y="21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13500000" rotWithShape="0">
                  <a:srgbClr val="F0B31E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582612">
                  <a:defRPr sz="3600">
                    <a:solidFill>
                      <a:srgbClr val="558AAB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  <p:sp>
            <p:nvSpPr>
              <p:cNvPr id="307" name="Line"/>
              <p:cNvSpPr/>
              <p:nvPr/>
            </p:nvSpPr>
            <p:spPr>
              <a:xfrm>
                <a:off x="774268" y="315702"/>
                <a:ext cx="232507" cy="12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9600" extrusionOk="0">
                    <a:moveTo>
                      <a:pt x="0" y="9600"/>
                    </a:moveTo>
                    <a:cubicBezTo>
                      <a:pt x="7550" y="-12000"/>
                      <a:pt x="13631" y="9600"/>
                      <a:pt x="21600" y="9600"/>
                    </a:cubicBezTo>
                  </a:path>
                </a:pathLst>
              </a:custGeom>
              <a:noFill/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63500" dist="17960" dir="13500000" rotWithShape="0">
                  <a:srgbClr val="F0B31E"/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582612">
                  <a:defRPr sz="3600">
                    <a:solidFill>
                      <a:srgbClr val="558AAB"/>
                    </a:solidFill>
                    <a:latin typeface="Century Gothic"/>
                    <a:ea typeface="Century Gothic"/>
                    <a:cs typeface="Century Gothic"/>
                    <a:sym typeface="Century Gothic"/>
                  </a:defRPr>
                </a:pPr>
                <a:endParaRPr/>
              </a:p>
            </p:txBody>
          </p:sp>
        </p:grpSp>
      </p:grpSp>
      <p:sp>
        <p:nvSpPr>
          <p:cNvPr id="310" name="Circle"/>
          <p:cNvSpPr/>
          <p:nvPr/>
        </p:nvSpPr>
        <p:spPr>
          <a:xfrm>
            <a:off x="6411912" y="5508625"/>
            <a:ext cx="106363" cy="106363"/>
          </a:xfrm>
          <a:prstGeom prst="ellipse">
            <a:avLst/>
          </a:prstGeom>
          <a:solidFill>
            <a:srgbClr val="D16207"/>
          </a:solidFill>
          <a:ln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1300162">
              <a:defRPr sz="2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11" name="ASCENDING…"/>
          <p:cNvSpPr txBox="1"/>
          <p:nvPr/>
        </p:nvSpPr>
        <p:spPr>
          <a:xfrm>
            <a:off x="0" y="4892675"/>
            <a:ext cx="1978025" cy="63804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ASCENDING</a:t>
            </a:r>
          </a:p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INPUT</a:t>
            </a:r>
          </a:p>
        </p:txBody>
      </p:sp>
      <p:sp>
        <p:nvSpPr>
          <p:cNvPr id="312" name="Line"/>
          <p:cNvSpPr/>
          <p:nvPr/>
        </p:nvSpPr>
        <p:spPr>
          <a:xfrm flipH="1">
            <a:off x="1336674" y="5915025"/>
            <a:ext cx="376239" cy="762000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3" name="Line"/>
          <p:cNvSpPr/>
          <p:nvPr/>
        </p:nvSpPr>
        <p:spPr>
          <a:xfrm flipH="1">
            <a:off x="2405062" y="3960812"/>
            <a:ext cx="1" cy="1257301"/>
          </a:xfrm>
          <a:prstGeom prst="line">
            <a:avLst/>
          </a:prstGeom>
          <a:ln w="57150">
            <a:solidFill>
              <a:srgbClr val="0066FF"/>
            </a:solidFill>
            <a:tailEnd type="triangle"/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4" name="DESCENDING…"/>
          <p:cNvSpPr txBox="1"/>
          <p:nvPr/>
        </p:nvSpPr>
        <p:spPr>
          <a:xfrm>
            <a:off x="2284412" y="4159250"/>
            <a:ext cx="1978026" cy="638046"/>
          </a:xfrm>
          <a:prstGeom prst="rect">
            <a:avLst/>
          </a:prstGeom>
          <a:solidFill>
            <a:srgbClr val="00009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/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DESCENDING</a:t>
            </a:r>
          </a:p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MODULATION</a:t>
            </a:r>
          </a:p>
        </p:txBody>
      </p:sp>
      <p:sp>
        <p:nvSpPr>
          <p:cNvPr id="315" name="Line"/>
          <p:cNvSpPr/>
          <p:nvPr/>
        </p:nvSpPr>
        <p:spPr>
          <a:xfrm>
            <a:off x="1844675" y="5449887"/>
            <a:ext cx="3289300" cy="1355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10800"/>
                </a:lnTo>
                <a:cubicBezTo>
                  <a:pt x="371" y="14976"/>
                  <a:pt x="1082" y="17496"/>
                  <a:pt x="2802" y="18792"/>
                </a:cubicBezTo>
                <a:cubicBezTo>
                  <a:pt x="3469" y="20520"/>
                  <a:pt x="4181" y="21024"/>
                  <a:pt x="5085" y="21600"/>
                </a:cubicBezTo>
                <a:cubicBezTo>
                  <a:pt x="6849" y="21420"/>
                  <a:pt x="9903" y="21240"/>
                  <a:pt x="11563" y="18504"/>
                </a:cubicBezTo>
                <a:cubicBezTo>
                  <a:pt x="11830" y="17496"/>
                  <a:pt x="12038" y="17028"/>
                  <a:pt x="12453" y="16344"/>
                </a:cubicBezTo>
                <a:cubicBezTo>
                  <a:pt x="12542" y="16020"/>
                  <a:pt x="12586" y="15660"/>
                  <a:pt x="12705" y="15408"/>
                </a:cubicBezTo>
                <a:cubicBezTo>
                  <a:pt x="12942" y="14904"/>
                  <a:pt x="13476" y="14184"/>
                  <a:pt x="13476" y="14184"/>
                </a:cubicBezTo>
                <a:cubicBezTo>
                  <a:pt x="15210" y="7200"/>
                  <a:pt x="18961" y="10152"/>
                  <a:pt x="21600" y="6768"/>
                </a:cubicBezTo>
              </a:path>
            </a:pathLst>
          </a:custGeom>
          <a:ln w="57150">
            <a:solidFill>
              <a:srgbClr val="D16207"/>
            </a:solidFill>
            <a:headEnd type="triangle"/>
            <a:tailEnd type="oval"/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6" name="Line"/>
          <p:cNvSpPr/>
          <p:nvPr/>
        </p:nvSpPr>
        <p:spPr>
          <a:xfrm>
            <a:off x="2406650" y="5391150"/>
            <a:ext cx="522288" cy="235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932" extrusionOk="0">
                <a:moveTo>
                  <a:pt x="0" y="0"/>
                </a:moveTo>
                <a:cubicBezTo>
                  <a:pt x="655" y="4396"/>
                  <a:pt x="1309" y="11469"/>
                  <a:pt x="3179" y="14719"/>
                </a:cubicBezTo>
                <a:cubicBezTo>
                  <a:pt x="7294" y="21600"/>
                  <a:pt x="18327" y="19688"/>
                  <a:pt x="21600" y="19688"/>
                </a:cubicBezTo>
              </a:path>
            </a:pathLst>
          </a:custGeom>
          <a:solidFill>
            <a:srgbClr val="0066FF"/>
          </a:solidFill>
          <a:ln w="57150">
            <a:solidFill>
              <a:srgbClr val="0066FF"/>
            </a:solidFill>
            <a:tailEnd type="triangle"/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7" name="Line"/>
          <p:cNvSpPr/>
          <p:nvPr/>
        </p:nvSpPr>
        <p:spPr>
          <a:xfrm flipH="1">
            <a:off x="8051799" y="7539037"/>
            <a:ext cx="1516064" cy="439739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8" name="Line"/>
          <p:cNvSpPr/>
          <p:nvPr/>
        </p:nvSpPr>
        <p:spPr>
          <a:xfrm flipH="1">
            <a:off x="8015287" y="7700962"/>
            <a:ext cx="2052639" cy="282576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19" name="PERIPHERAL…"/>
          <p:cNvSpPr txBox="1"/>
          <p:nvPr/>
        </p:nvSpPr>
        <p:spPr>
          <a:xfrm>
            <a:off x="6474537" y="8027987"/>
            <a:ext cx="1525751" cy="63804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/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PERIPHERAL</a:t>
            </a:r>
          </a:p>
          <a:p>
            <a:pPr defTabSz="1300162">
              <a:defRPr sz="1700" b="1">
                <a:latin typeface="Calibri"/>
                <a:ea typeface="Calibri"/>
                <a:cs typeface="Calibri"/>
                <a:sym typeface="Calibri"/>
              </a:defRPr>
            </a:pPr>
            <a:r>
              <a:t>NOCICEPTORS</a:t>
            </a:r>
          </a:p>
        </p:txBody>
      </p:sp>
      <p:grpSp>
        <p:nvGrpSpPr>
          <p:cNvPr id="322" name="Group"/>
          <p:cNvGrpSpPr/>
          <p:nvPr/>
        </p:nvGrpSpPr>
        <p:grpSpPr>
          <a:xfrm>
            <a:off x="10958512" y="7332662"/>
            <a:ext cx="1720851" cy="1395413"/>
            <a:chOff x="0" y="0"/>
            <a:chExt cx="1720850" cy="1395412"/>
          </a:xfrm>
        </p:grpSpPr>
        <p:sp>
          <p:nvSpPr>
            <p:cNvPr id="320" name="Shape"/>
            <p:cNvSpPr/>
            <p:nvPr/>
          </p:nvSpPr>
          <p:spPr>
            <a:xfrm>
              <a:off x="0" y="0"/>
              <a:ext cx="1720850" cy="1395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5800"/>
                  </a:moveTo>
                  <a:lnTo>
                    <a:pt x="8352" y="2295"/>
                  </a:lnTo>
                  <a:lnTo>
                    <a:pt x="7312" y="6320"/>
                  </a:lnTo>
                  <a:lnTo>
                    <a:pt x="370" y="2295"/>
                  </a:lnTo>
                  <a:lnTo>
                    <a:pt x="4627" y="7617"/>
                  </a:lnTo>
                  <a:lnTo>
                    <a:pt x="0" y="8615"/>
                  </a:lnTo>
                  <a:lnTo>
                    <a:pt x="3722" y="11775"/>
                  </a:lnTo>
                  <a:lnTo>
                    <a:pt x="135" y="14587"/>
                  </a:lnTo>
                  <a:lnTo>
                    <a:pt x="5667" y="13937"/>
                  </a:lnTo>
                  <a:lnTo>
                    <a:pt x="4762" y="17617"/>
                  </a:lnTo>
                  <a:lnTo>
                    <a:pt x="7715" y="15627"/>
                  </a:lnTo>
                  <a:lnTo>
                    <a:pt x="8485" y="21600"/>
                  </a:lnTo>
                  <a:lnTo>
                    <a:pt x="10532" y="14935"/>
                  </a:lnTo>
                  <a:lnTo>
                    <a:pt x="13247" y="19737"/>
                  </a:lnTo>
                  <a:lnTo>
                    <a:pt x="14020" y="14457"/>
                  </a:lnTo>
                  <a:lnTo>
                    <a:pt x="18145" y="18095"/>
                  </a:lnTo>
                  <a:lnTo>
                    <a:pt x="16837" y="12942"/>
                  </a:lnTo>
                  <a:lnTo>
                    <a:pt x="21600" y="13290"/>
                  </a:lnTo>
                  <a:lnTo>
                    <a:pt x="17607" y="10475"/>
                  </a:lnTo>
                  <a:lnTo>
                    <a:pt x="21097" y="8137"/>
                  </a:lnTo>
                  <a:lnTo>
                    <a:pt x="16702" y="7315"/>
                  </a:lnTo>
                  <a:lnTo>
                    <a:pt x="18380" y="4457"/>
                  </a:lnTo>
                  <a:lnTo>
                    <a:pt x="14155" y="5325"/>
                  </a:lnTo>
                  <a:lnTo>
                    <a:pt x="14522" y="0"/>
                  </a:lnTo>
                  <a:close/>
                </a:path>
              </a:pathLst>
            </a:custGeom>
            <a:solidFill>
              <a:srgbClr val="FF0000"/>
            </a:solidFill>
            <a:ln w="190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1300162">
                <a:defRPr sz="1400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TRAUMA"/>
            <p:cNvSpPr txBox="1"/>
            <p:nvPr/>
          </p:nvSpPr>
          <p:spPr>
            <a:xfrm>
              <a:off x="228026" y="447407"/>
              <a:ext cx="1243207" cy="41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65022" tIns="65022" rIns="65022" bIns="65022" numCol="1" anchor="ctr">
              <a:spAutoFit/>
            </a:bodyPr>
            <a:lstStyle>
              <a:lvl1pPr defTabSz="1300162">
                <a:defRPr sz="2000" b="1">
                  <a:effectLst>
                    <a:outerShdw blurRad="12700" dist="25400" dir="2700000" rotWithShape="0">
                      <a:srgbClr val="000000"/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TRAUMA</a:t>
              </a:r>
            </a:p>
          </p:txBody>
        </p:sp>
      </p:grpSp>
      <p:sp>
        <p:nvSpPr>
          <p:cNvPr id="323" name="Shape"/>
          <p:cNvSpPr/>
          <p:nvPr/>
        </p:nvSpPr>
        <p:spPr>
          <a:xfrm>
            <a:off x="1643062" y="4246562"/>
            <a:ext cx="550863" cy="106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863" y="2314"/>
                </a:moveTo>
                <a:lnTo>
                  <a:pt x="3703" y="4320"/>
                </a:lnTo>
                <a:lnTo>
                  <a:pt x="309" y="6171"/>
                </a:lnTo>
                <a:lnTo>
                  <a:pt x="309" y="9720"/>
                </a:lnTo>
                <a:lnTo>
                  <a:pt x="1543" y="13114"/>
                </a:lnTo>
                <a:lnTo>
                  <a:pt x="1234" y="15429"/>
                </a:lnTo>
                <a:lnTo>
                  <a:pt x="0" y="20983"/>
                </a:lnTo>
                <a:lnTo>
                  <a:pt x="2469" y="21600"/>
                </a:lnTo>
                <a:lnTo>
                  <a:pt x="5863" y="21446"/>
                </a:lnTo>
                <a:lnTo>
                  <a:pt x="9257" y="21446"/>
                </a:lnTo>
                <a:lnTo>
                  <a:pt x="10491" y="20520"/>
                </a:lnTo>
                <a:lnTo>
                  <a:pt x="9874" y="16354"/>
                </a:lnTo>
                <a:lnTo>
                  <a:pt x="11109" y="12806"/>
                </a:lnTo>
                <a:lnTo>
                  <a:pt x="12651" y="10183"/>
                </a:lnTo>
                <a:lnTo>
                  <a:pt x="17280" y="8023"/>
                </a:lnTo>
                <a:lnTo>
                  <a:pt x="19440" y="5400"/>
                </a:lnTo>
                <a:lnTo>
                  <a:pt x="21600" y="1234"/>
                </a:lnTo>
                <a:lnTo>
                  <a:pt x="21600" y="0"/>
                </a:lnTo>
                <a:lnTo>
                  <a:pt x="5863" y="2314"/>
                </a:lnTo>
                <a:close/>
              </a:path>
            </a:pathLst>
          </a:custGeom>
          <a:gradFill>
            <a:gsLst>
              <a:gs pos="0">
                <a:srgbClr val="3D3B0A"/>
              </a:gs>
              <a:gs pos="50000">
                <a:srgbClr val="837F16"/>
              </a:gs>
              <a:gs pos="100000">
                <a:srgbClr val="3D3B0A"/>
              </a:gs>
            </a:gsLst>
          </a:gradFill>
          <a:ln w="19050">
            <a:solidFill>
              <a:srgbClr val="FFFFFF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24" name="Shape"/>
          <p:cNvSpPr/>
          <p:nvPr/>
        </p:nvSpPr>
        <p:spPr>
          <a:xfrm>
            <a:off x="752475" y="4308475"/>
            <a:ext cx="1031875" cy="434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60" y="0"/>
                </a:moveTo>
                <a:lnTo>
                  <a:pt x="0" y="3789"/>
                </a:lnTo>
                <a:lnTo>
                  <a:pt x="1814" y="4168"/>
                </a:lnTo>
                <a:lnTo>
                  <a:pt x="3133" y="3032"/>
                </a:lnTo>
                <a:lnTo>
                  <a:pt x="5111" y="3411"/>
                </a:lnTo>
                <a:lnTo>
                  <a:pt x="6101" y="4547"/>
                </a:lnTo>
                <a:lnTo>
                  <a:pt x="4122" y="6063"/>
                </a:lnTo>
                <a:lnTo>
                  <a:pt x="2473" y="6442"/>
                </a:lnTo>
                <a:lnTo>
                  <a:pt x="660" y="6821"/>
                </a:lnTo>
                <a:lnTo>
                  <a:pt x="165" y="3789"/>
                </a:lnTo>
                <a:lnTo>
                  <a:pt x="165" y="6442"/>
                </a:lnTo>
                <a:lnTo>
                  <a:pt x="660" y="10232"/>
                </a:lnTo>
                <a:lnTo>
                  <a:pt x="3463" y="10232"/>
                </a:lnTo>
                <a:lnTo>
                  <a:pt x="7090" y="7200"/>
                </a:lnTo>
                <a:lnTo>
                  <a:pt x="10058" y="3789"/>
                </a:lnTo>
                <a:lnTo>
                  <a:pt x="5441" y="4168"/>
                </a:lnTo>
                <a:lnTo>
                  <a:pt x="0" y="7200"/>
                </a:lnTo>
                <a:lnTo>
                  <a:pt x="989" y="11368"/>
                </a:lnTo>
                <a:lnTo>
                  <a:pt x="1814" y="13642"/>
                </a:lnTo>
                <a:lnTo>
                  <a:pt x="3298" y="13642"/>
                </a:lnTo>
                <a:lnTo>
                  <a:pt x="5936" y="11747"/>
                </a:lnTo>
                <a:lnTo>
                  <a:pt x="8739" y="8716"/>
                </a:lnTo>
                <a:lnTo>
                  <a:pt x="12037" y="4926"/>
                </a:lnTo>
                <a:lnTo>
                  <a:pt x="10882" y="2274"/>
                </a:lnTo>
                <a:lnTo>
                  <a:pt x="9398" y="3411"/>
                </a:lnTo>
                <a:lnTo>
                  <a:pt x="6760" y="6821"/>
                </a:lnTo>
                <a:lnTo>
                  <a:pt x="4452" y="9474"/>
                </a:lnTo>
                <a:lnTo>
                  <a:pt x="1319" y="10611"/>
                </a:lnTo>
                <a:lnTo>
                  <a:pt x="2308" y="14021"/>
                </a:lnTo>
                <a:lnTo>
                  <a:pt x="3627" y="17053"/>
                </a:lnTo>
                <a:lnTo>
                  <a:pt x="6431" y="15158"/>
                </a:lnTo>
                <a:lnTo>
                  <a:pt x="9398" y="11747"/>
                </a:lnTo>
                <a:lnTo>
                  <a:pt x="12531" y="7958"/>
                </a:lnTo>
                <a:lnTo>
                  <a:pt x="14345" y="4547"/>
                </a:lnTo>
                <a:lnTo>
                  <a:pt x="13356" y="3411"/>
                </a:lnTo>
                <a:lnTo>
                  <a:pt x="11542" y="4168"/>
                </a:lnTo>
                <a:lnTo>
                  <a:pt x="9398" y="7958"/>
                </a:lnTo>
                <a:lnTo>
                  <a:pt x="4452" y="12505"/>
                </a:lnTo>
                <a:lnTo>
                  <a:pt x="2308" y="13263"/>
                </a:lnTo>
                <a:lnTo>
                  <a:pt x="3792" y="16674"/>
                </a:lnTo>
                <a:lnTo>
                  <a:pt x="5111" y="18947"/>
                </a:lnTo>
                <a:lnTo>
                  <a:pt x="8079" y="16674"/>
                </a:lnTo>
                <a:lnTo>
                  <a:pt x="11212" y="12884"/>
                </a:lnTo>
                <a:lnTo>
                  <a:pt x="13850" y="10232"/>
                </a:lnTo>
                <a:lnTo>
                  <a:pt x="16818" y="4547"/>
                </a:lnTo>
                <a:lnTo>
                  <a:pt x="15005" y="3032"/>
                </a:lnTo>
                <a:lnTo>
                  <a:pt x="14015" y="4168"/>
                </a:lnTo>
                <a:lnTo>
                  <a:pt x="11047" y="9474"/>
                </a:lnTo>
                <a:lnTo>
                  <a:pt x="7915" y="13263"/>
                </a:lnTo>
                <a:lnTo>
                  <a:pt x="4452" y="16295"/>
                </a:lnTo>
                <a:lnTo>
                  <a:pt x="3463" y="16295"/>
                </a:lnTo>
                <a:lnTo>
                  <a:pt x="5441" y="19326"/>
                </a:lnTo>
                <a:lnTo>
                  <a:pt x="7255" y="20084"/>
                </a:lnTo>
                <a:lnTo>
                  <a:pt x="11212" y="15916"/>
                </a:lnTo>
                <a:lnTo>
                  <a:pt x="15499" y="11747"/>
                </a:lnTo>
                <a:lnTo>
                  <a:pt x="17973" y="7200"/>
                </a:lnTo>
                <a:lnTo>
                  <a:pt x="19786" y="2653"/>
                </a:lnTo>
                <a:lnTo>
                  <a:pt x="18797" y="2274"/>
                </a:lnTo>
                <a:lnTo>
                  <a:pt x="16983" y="3032"/>
                </a:lnTo>
                <a:lnTo>
                  <a:pt x="13521" y="9853"/>
                </a:lnTo>
                <a:lnTo>
                  <a:pt x="9893" y="14021"/>
                </a:lnTo>
                <a:lnTo>
                  <a:pt x="5111" y="18189"/>
                </a:lnTo>
                <a:lnTo>
                  <a:pt x="6595" y="20463"/>
                </a:lnTo>
                <a:lnTo>
                  <a:pt x="7750" y="21221"/>
                </a:lnTo>
                <a:lnTo>
                  <a:pt x="10223" y="21600"/>
                </a:lnTo>
                <a:lnTo>
                  <a:pt x="13026" y="18189"/>
                </a:lnTo>
                <a:lnTo>
                  <a:pt x="16818" y="13263"/>
                </a:lnTo>
                <a:lnTo>
                  <a:pt x="19951" y="8337"/>
                </a:lnTo>
                <a:lnTo>
                  <a:pt x="21600" y="2653"/>
                </a:lnTo>
                <a:lnTo>
                  <a:pt x="19621" y="2653"/>
                </a:lnTo>
                <a:lnTo>
                  <a:pt x="18302" y="2274"/>
                </a:lnTo>
                <a:lnTo>
                  <a:pt x="16818" y="3411"/>
                </a:lnTo>
                <a:lnTo>
                  <a:pt x="15334" y="3032"/>
                </a:lnTo>
                <a:lnTo>
                  <a:pt x="14180" y="3789"/>
                </a:lnTo>
                <a:lnTo>
                  <a:pt x="12861" y="3411"/>
                </a:lnTo>
                <a:lnTo>
                  <a:pt x="11707" y="3789"/>
                </a:lnTo>
                <a:lnTo>
                  <a:pt x="10553" y="2274"/>
                </a:lnTo>
                <a:lnTo>
                  <a:pt x="8244" y="4168"/>
                </a:lnTo>
                <a:lnTo>
                  <a:pt x="5936" y="4168"/>
                </a:lnTo>
                <a:lnTo>
                  <a:pt x="4617" y="2653"/>
                </a:lnTo>
                <a:lnTo>
                  <a:pt x="3463" y="2653"/>
                </a:lnTo>
                <a:lnTo>
                  <a:pt x="1649" y="1137"/>
                </a:lnTo>
                <a:lnTo>
                  <a:pt x="660" y="0"/>
                </a:lnTo>
                <a:close/>
              </a:path>
            </a:pathLst>
          </a:custGeom>
          <a:gradFill>
            <a:gsLst>
              <a:gs pos="0">
                <a:srgbClr val="51C2A9"/>
              </a:gs>
              <a:gs pos="100000">
                <a:srgbClr val="255A4E"/>
              </a:gs>
            </a:gsLst>
            <a:path path="circle">
              <a:fillToRect l="119636" t="37721" r="-19636" b="62278"/>
            </a:path>
          </a:gradFill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 algn="l" defTabSz="582612">
              <a:defRPr sz="3600">
                <a:solidFill>
                  <a:srgbClr val="558AAB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25" name="Line"/>
          <p:cNvSpPr/>
          <p:nvPr/>
        </p:nvSpPr>
        <p:spPr>
          <a:xfrm flipH="1">
            <a:off x="1839912" y="3910012"/>
            <a:ext cx="1" cy="1336676"/>
          </a:xfrm>
          <a:prstGeom prst="line">
            <a:avLst/>
          </a:prstGeom>
          <a:ln w="57150">
            <a:solidFill>
              <a:srgbClr val="D16207"/>
            </a:solidFill>
            <a:headEnd type="triangle"/>
          </a:ln>
          <a:effectLst>
            <a:outerShdw blurRad="63500" dist="17960" dir="2700000" rotWithShape="0">
              <a:srgbClr val="7D3B04"/>
            </a:outerShdw>
          </a:effectLst>
        </p:spPr>
        <p:txBody>
          <a:bodyPr lIns="45719" rIns="45719"/>
          <a:lstStyle/>
          <a:p>
            <a:pPr algn="l" defTabSz="582612">
              <a:defRPr sz="36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326" name="Adapted from Gottschalk A et al. Am Fam Physician. 2001;63:1981, and Kehlet H et al. Anesth Analg. 1993;77:1049."/>
          <p:cNvSpPr txBox="1"/>
          <p:nvPr/>
        </p:nvSpPr>
        <p:spPr>
          <a:xfrm>
            <a:off x="483514" y="9194546"/>
            <a:ext cx="11915776" cy="384047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 anchor="b">
            <a:spAutoFit/>
          </a:bodyPr>
          <a:lstStyle/>
          <a:p>
            <a:pPr algn="l" defTabSz="1300162">
              <a:lnSpc>
                <a:spcPct val="90000"/>
              </a:lnSpc>
              <a:defRPr sz="1700">
                <a:latin typeface="Calibri"/>
                <a:ea typeface="Calibri"/>
                <a:cs typeface="Calibri"/>
                <a:sym typeface="Calibri"/>
              </a:defRPr>
            </a:pPr>
            <a:r>
              <a:t>Adapted from Gottschalk A et al. </a:t>
            </a:r>
            <a:r>
              <a:rPr i="1"/>
              <a:t>Am Fam Physician</a:t>
            </a:r>
            <a:r>
              <a:t>. 2001;63:1981, and Kehlet H et al. </a:t>
            </a:r>
            <a:r>
              <a:rPr i="1"/>
              <a:t>Anesth Analg</a:t>
            </a:r>
            <a:r>
              <a:t>. 1993;77:1049. </a:t>
            </a:r>
          </a:p>
        </p:txBody>
      </p:sp>
      <p:sp>
        <p:nvSpPr>
          <p:cNvPr id="327" name="PERCEPTION"/>
          <p:cNvSpPr txBox="1"/>
          <p:nvPr/>
        </p:nvSpPr>
        <p:spPr>
          <a:xfrm>
            <a:off x="737247" y="1701800"/>
            <a:ext cx="1844969" cy="482471"/>
          </a:xfrm>
          <a:prstGeom prst="rect">
            <a:avLst/>
          </a:prstGeom>
          <a:solidFill>
            <a:srgbClr val="000000"/>
          </a:solidFill>
          <a:ln>
            <a:solidFill>
              <a:srgbClr val="FFFFFF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162">
              <a:defRPr sz="2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PERCEPTION</a:t>
            </a:r>
          </a:p>
        </p:txBody>
      </p:sp>
      <p:sp>
        <p:nvSpPr>
          <p:cNvPr id="328" name="MODULATION"/>
          <p:cNvSpPr txBox="1"/>
          <p:nvPr/>
        </p:nvSpPr>
        <p:spPr>
          <a:xfrm>
            <a:off x="4205287" y="3871912"/>
            <a:ext cx="1940101" cy="482472"/>
          </a:xfrm>
          <a:prstGeom prst="rect">
            <a:avLst/>
          </a:prstGeom>
          <a:solidFill>
            <a:srgbClr val="000066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algn="l" defTabSz="1300162">
              <a:defRPr sz="2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MODULATION</a:t>
            </a:r>
          </a:p>
        </p:txBody>
      </p:sp>
      <p:sp>
        <p:nvSpPr>
          <p:cNvPr id="329" name="TRANSMISSION"/>
          <p:cNvSpPr txBox="1"/>
          <p:nvPr/>
        </p:nvSpPr>
        <p:spPr>
          <a:xfrm>
            <a:off x="7423150" y="5594350"/>
            <a:ext cx="2330450" cy="482471"/>
          </a:xfrm>
          <a:prstGeom prst="rect">
            <a:avLst/>
          </a:prstGeom>
          <a:solidFill>
            <a:srgbClr val="51C2A9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162">
              <a:defRPr sz="2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TRANSMISSION</a:t>
            </a:r>
          </a:p>
        </p:txBody>
      </p:sp>
      <p:sp>
        <p:nvSpPr>
          <p:cNvPr id="330" name="TRANSDUCTION"/>
          <p:cNvSpPr txBox="1"/>
          <p:nvPr/>
        </p:nvSpPr>
        <p:spPr>
          <a:xfrm>
            <a:off x="10166519" y="6942137"/>
            <a:ext cx="2263437" cy="482472"/>
          </a:xfrm>
          <a:prstGeom prst="rect">
            <a:avLst/>
          </a:prstGeom>
          <a:solidFill>
            <a:srgbClr val="0066FF"/>
          </a:solidFill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2" tIns="65022" rIns="65022" bIns="65022">
            <a:spAutoFit/>
          </a:bodyPr>
          <a:lstStyle>
            <a:lvl1pPr defTabSz="1300162">
              <a:defRPr sz="23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TRANSDUCTION</a:t>
            </a:r>
          </a:p>
        </p:txBody>
      </p:sp>
      <p:grpSp>
        <p:nvGrpSpPr>
          <p:cNvPr id="333" name="Group"/>
          <p:cNvGrpSpPr/>
          <p:nvPr/>
        </p:nvGrpSpPr>
        <p:grpSpPr>
          <a:xfrm>
            <a:off x="3941762" y="1190625"/>
            <a:ext cx="2832101" cy="1331913"/>
            <a:chOff x="0" y="0"/>
            <a:chExt cx="2832100" cy="1331912"/>
          </a:xfrm>
        </p:grpSpPr>
        <p:sp>
          <p:nvSpPr>
            <p:cNvPr id="331" name="Rectangle"/>
            <p:cNvSpPr/>
            <p:nvPr/>
          </p:nvSpPr>
          <p:spPr>
            <a:xfrm>
              <a:off x="0" y="0"/>
              <a:ext cx="2832100" cy="1331913"/>
            </a:xfrm>
            <a:prstGeom prst="rect">
              <a:avLst/>
            </a:prstGeom>
            <a:solidFill>
              <a:srgbClr val="9D4A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300162">
                <a:defRPr sz="28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2" name="OPIOID…"/>
            <p:cNvSpPr txBox="1"/>
            <p:nvPr/>
          </p:nvSpPr>
          <p:spPr>
            <a:xfrm>
              <a:off x="0" y="16733"/>
              <a:ext cx="2832100" cy="1298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/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OPIOID</a:t>
              </a:r>
            </a:p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- SYSTEMIC</a:t>
              </a:r>
            </a:p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- EPIDURAL</a:t>
              </a:r>
            </a:p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- SUBARACH</a:t>
              </a:r>
            </a:p>
          </p:txBody>
        </p:sp>
      </p:grpSp>
      <p:grpSp>
        <p:nvGrpSpPr>
          <p:cNvPr id="336" name="Group"/>
          <p:cNvGrpSpPr/>
          <p:nvPr/>
        </p:nvGrpSpPr>
        <p:grpSpPr>
          <a:xfrm>
            <a:off x="7459662" y="3135312"/>
            <a:ext cx="4062413" cy="1639888"/>
            <a:chOff x="0" y="0"/>
            <a:chExt cx="4062412" cy="1639887"/>
          </a:xfrm>
        </p:grpSpPr>
        <p:sp>
          <p:nvSpPr>
            <p:cNvPr id="334" name="Rectangle"/>
            <p:cNvSpPr/>
            <p:nvPr/>
          </p:nvSpPr>
          <p:spPr>
            <a:xfrm>
              <a:off x="0" y="0"/>
              <a:ext cx="4062413" cy="1639888"/>
            </a:xfrm>
            <a:prstGeom prst="rect">
              <a:avLst/>
            </a:prstGeom>
            <a:solidFill>
              <a:srgbClr val="9D4A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5" name="LOCAL ANESTHETIC…"/>
            <p:cNvSpPr txBox="1"/>
            <p:nvPr/>
          </p:nvSpPr>
          <p:spPr>
            <a:xfrm>
              <a:off x="0" y="43720"/>
              <a:ext cx="4062413" cy="15524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/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LOCAL ANESTHETIC</a:t>
              </a:r>
            </a:p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- EPIDURAL</a:t>
              </a:r>
            </a:p>
            <a:p>
              <a:pPr algn="l" defTabSz="1300162">
                <a:buSzPct val="100000"/>
                <a:buChar char="-"/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SUBARACHNOID  </a:t>
              </a:r>
            </a:p>
            <a:p>
              <a:pPr algn="l" defTabSz="1300162">
                <a:buSzPct val="100000"/>
                <a:buChar char="-"/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PERIPHERAL NERVE BLOCK </a:t>
              </a:r>
            </a:p>
          </p:txBody>
        </p:sp>
      </p:grpSp>
      <p:grpSp>
        <p:nvGrpSpPr>
          <p:cNvPr id="339" name="Group"/>
          <p:cNvGrpSpPr/>
          <p:nvPr/>
        </p:nvGrpSpPr>
        <p:grpSpPr>
          <a:xfrm>
            <a:off x="10904537" y="5055458"/>
            <a:ext cx="1331913" cy="1908047"/>
            <a:chOff x="0" y="0"/>
            <a:chExt cx="1331912" cy="1908045"/>
          </a:xfrm>
        </p:grpSpPr>
        <p:sp>
          <p:nvSpPr>
            <p:cNvPr id="337" name="Rectangle"/>
            <p:cNvSpPr/>
            <p:nvPr/>
          </p:nvSpPr>
          <p:spPr>
            <a:xfrm>
              <a:off x="0" y="334104"/>
              <a:ext cx="1331913" cy="1239838"/>
            </a:xfrm>
            <a:prstGeom prst="rect">
              <a:avLst/>
            </a:prstGeom>
            <a:solidFill>
              <a:srgbClr val="9D4A05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1300162">
                <a:defRPr sz="1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38" name="LA…"/>
            <p:cNvSpPr txBox="1"/>
            <p:nvPr/>
          </p:nvSpPr>
          <p:spPr>
            <a:xfrm>
              <a:off x="0" y="-1"/>
              <a:ext cx="1331913" cy="1908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2" tIns="65022" rIns="65022" bIns="65022" numCol="1" anchor="ctr">
              <a:spAutoFit/>
            </a:bodyPr>
            <a:lstStyle/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LA</a:t>
              </a:r>
            </a:p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COX-1</a:t>
              </a:r>
            </a:p>
            <a:p>
              <a:pPr algn="l" defTabSz="1300162">
                <a:defRPr sz="24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COX-2</a:t>
              </a:r>
            </a:p>
          </p:txBody>
        </p:sp>
      </p:grpSp>
      <p:sp>
        <p:nvSpPr>
          <p:cNvPr id="340" name="NO SINGLE DRUG CAN PRODUCE OPTIMAL  ANALGESIA WITHOUT ADVERSE EFFECT"/>
          <p:cNvSpPr txBox="1"/>
          <p:nvPr/>
        </p:nvSpPr>
        <p:spPr>
          <a:xfrm>
            <a:off x="460374" y="8743950"/>
            <a:ext cx="8645527" cy="3500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2" tIns="65022" rIns="65022" bIns="65022">
            <a:spAutoFit/>
          </a:bodyPr>
          <a:lstStyle>
            <a:lvl1pPr defTabSz="1300162"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NO SINGLE DRUG CAN PRODUCE OPTIMAL  ANALGESIA WITHOUT ADVERSE EFFECT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3941762" y="3033712"/>
            <a:ext cx="2832101" cy="515938"/>
            <a:chOff x="0" y="0"/>
            <a:chExt cx="2832100" cy="515937"/>
          </a:xfrm>
        </p:grpSpPr>
        <p:sp>
          <p:nvSpPr>
            <p:cNvPr id="341" name="Rectangle"/>
            <p:cNvSpPr/>
            <p:nvPr/>
          </p:nvSpPr>
          <p:spPr>
            <a:xfrm>
              <a:off x="0" y="0"/>
              <a:ext cx="2832100" cy="515938"/>
            </a:xfrm>
            <a:prstGeom prst="rect">
              <a:avLst/>
            </a:prstGeom>
            <a:solidFill>
              <a:srgbClr val="D16207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 defTabSz="1300162">
                <a:defRPr sz="2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2" name="COX-2, COX-3"/>
            <p:cNvSpPr txBox="1"/>
            <p:nvPr/>
          </p:nvSpPr>
          <p:spPr>
            <a:xfrm>
              <a:off x="0" y="4891"/>
              <a:ext cx="2832100" cy="51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2" tIns="65022" rIns="65022" bIns="65022" numCol="1" anchor="b">
              <a:spAutoFit/>
            </a:bodyPr>
            <a:lstStyle/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COX-2, COX-3 </a:t>
              </a:r>
              <a:r>
                <a:rPr sz="2600"/>
                <a:t>          </a:t>
              </a:r>
            </a:p>
          </p:txBody>
        </p:sp>
      </p:grpSp>
      <p:grpSp>
        <p:nvGrpSpPr>
          <p:cNvPr id="346" name="Group"/>
          <p:cNvGrpSpPr/>
          <p:nvPr/>
        </p:nvGrpSpPr>
        <p:grpSpPr>
          <a:xfrm>
            <a:off x="3941762" y="2522537"/>
            <a:ext cx="2832101" cy="514351"/>
            <a:chOff x="0" y="0"/>
            <a:chExt cx="2832100" cy="514350"/>
          </a:xfrm>
        </p:grpSpPr>
        <p:sp>
          <p:nvSpPr>
            <p:cNvPr id="344" name="Rectangle"/>
            <p:cNvSpPr/>
            <p:nvPr/>
          </p:nvSpPr>
          <p:spPr>
            <a:xfrm>
              <a:off x="0" y="0"/>
              <a:ext cx="2832100" cy="514350"/>
            </a:xfrm>
            <a:prstGeom prst="rect">
              <a:avLst/>
            </a:prstGeom>
            <a:solidFill>
              <a:srgbClr val="009900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b">
              <a:noAutofit/>
            </a:bodyPr>
            <a:lstStyle/>
            <a:p>
              <a:pPr algn="l" defTabSz="1300162">
                <a:defRPr sz="2600" b="1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345" name="KETAMIN, TRAMADOL"/>
            <p:cNvSpPr txBox="1"/>
            <p:nvPr/>
          </p:nvSpPr>
          <p:spPr>
            <a:xfrm>
              <a:off x="0" y="3304"/>
              <a:ext cx="2832100" cy="5110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65022" tIns="65022" rIns="65022" bIns="65022" numCol="1" anchor="b">
              <a:spAutoFit/>
            </a:bodyPr>
            <a:lstStyle/>
            <a:p>
              <a:pPr algn="l" defTabSz="1300162">
                <a:defRPr sz="2000" b="1">
                  <a:latin typeface="Calibri"/>
                  <a:ea typeface="Calibri"/>
                  <a:cs typeface="Calibri"/>
                  <a:sym typeface="Calibri"/>
                </a:defRPr>
              </a:pPr>
              <a:r>
                <a:t>KETAMIN, TRAMADOL</a:t>
              </a:r>
              <a:r>
                <a:rPr sz="2600"/>
                <a:t>         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3" animBg="1" advAuto="0"/>
      <p:bldP spid="336" grpId="2" animBg="1" advAuto="0"/>
      <p:bldP spid="339" grpId="1" animBg="1" advAuto="0"/>
      <p:bldP spid="343" grpId="5" animBg="1" advAuto="0"/>
      <p:bldP spid="346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Rectangle 2"/>
          <p:cNvSpPr txBox="1">
            <a:spLocks noGrp="1"/>
          </p:cNvSpPr>
          <p:nvPr>
            <p:ph type="title"/>
          </p:nvPr>
        </p:nvSpPr>
        <p:spPr>
          <a:xfrm>
            <a:off x="1200520" y="1417940"/>
            <a:ext cx="10295468" cy="13004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Nyeri Kronik </a:t>
            </a:r>
          </a:p>
        </p:txBody>
      </p:sp>
      <p:sp>
        <p:nvSpPr>
          <p:cNvPr id="349" name="Rectangle 3"/>
          <p:cNvSpPr txBox="1">
            <a:spLocks noGrp="1"/>
          </p:cNvSpPr>
          <p:nvPr>
            <p:ph type="body" idx="1"/>
          </p:nvPr>
        </p:nvSpPr>
        <p:spPr>
          <a:xfrm>
            <a:off x="1192106" y="2817706"/>
            <a:ext cx="11054081" cy="5418668"/>
          </a:xfrm>
          <a:prstGeom prst="rect">
            <a:avLst/>
          </a:prstGeom>
        </p:spPr>
        <p:txBody>
          <a:bodyPr/>
          <a:lstStyle/>
          <a:p>
            <a:pPr marL="0" indent="0" algn="just">
              <a:lnSpc>
                <a:spcPct val="110000"/>
              </a:lnSpc>
              <a:buSzTx/>
              <a:buNone/>
              <a:defRPr>
                <a:solidFill>
                  <a:srgbClr val="BDDEFF"/>
                </a:solidFill>
              </a:defRPr>
            </a:pPr>
            <a:r>
              <a:t>Definisi IASP adalah “</a:t>
            </a:r>
            <a:r>
              <a:rPr i="1"/>
              <a:t>pain that persists beyond normal tissue healing time, pain refractory to ordinary pain-killers or opioids, and sensory abnormalities in which typically nonnoxious stimuli induce pain 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300940"/>
            <a:lumOff val="-217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Nyeri yang tidak teratasi dapat menyebabkan:"/>
          <p:cNvSpPr txBox="1">
            <a:spLocks noGrp="1"/>
          </p:cNvSpPr>
          <p:nvPr>
            <p:ph type="title"/>
          </p:nvPr>
        </p:nvSpPr>
        <p:spPr>
          <a:xfrm>
            <a:off x="952500" y="821989"/>
            <a:ext cx="11099800" cy="1337011"/>
          </a:xfrm>
          <a:prstGeom prst="rect">
            <a:avLst/>
          </a:prstGeom>
        </p:spPr>
        <p:txBody>
          <a:bodyPr/>
          <a:lstStyle>
            <a:lvl1pPr>
              <a:defRPr sz="3900" b="1">
                <a:effectLst>
                  <a:outerShdw blurRad="12700" dist="254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Nyeri yang tidak teratasi dapat menyebabkan:</a:t>
            </a:r>
          </a:p>
        </p:txBody>
      </p:sp>
      <p:sp>
        <p:nvSpPr>
          <p:cNvPr id="352" name="Insomnia…"/>
          <p:cNvSpPr txBox="1">
            <a:spLocks noGrp="1"/>
          </p:cNvSpPr>
          <p:nvPr>
            <p:ph type="body" idx="1"/>
          </p:nvPr>
        </p:nvSpPr>
        <p:spPr>
          <a:xfrm>
            <a:off x="952499" y="1984986"/>
            <a:ext cx="11099801" cy="6286501"/>
          </a:xfrm>
          <a:prstGeom prst="rect">
            <a:avLst/>
          </a:prstGeom>
        </p:spPr>
        <p:txBody>
          <a:bodyPr/>
          <a:lstStyle/>
          <a:p>
            <a:pPr marL="445168" indent="-445168">
              <a:spcBef>
                <a:spcPts val="1000"/>
              </a:spcBef>
              <a:defRPr sz="3700">
                <a:effectLst>
                  <a:outerShdw blurRad="12700" dist="254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Insomnia</a:t>
            </a:r>
          </a:p>
          <a:p>
            <a:pPr marL="445168" indent="-445168">
              <a:spcBef>
                <a:spcPts val="1000"/>
              </a:spcBef>
              <a:defRPr sz="3700">
                <a:effectLst>
                  <a:outerShdw blurRad="12700" dist="254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Anxietas</a:t>
            </a:r>
          </a:p>
          <a:p>
            <a:pPr marL="445168" indent="-445168">
              <a:spcBef>
                <a:spcPts val="1000"/>
              </a:spcBef>
              <a:defRPr sz="3700">
                <a:effectLst>
                  <a:outerShdw blurRad="12700" dist="254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Depresi</a:t>
            </a:r>
          </a:p>
          <a:p>
            <a:pPr marL="445168" indent="-445168">
              <a:spcBef>
                <a:spcPts val="1000"/>
              </a:spcBef>
              <a:defRPr sz="3700">
                <a:effectLst>
                  <a:outerShdw blurRad="12700" dist="254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Anorexia</a:t>
            </a:r>
          </a:p>
          <a:p>
            <a:pPr marL="445168" indent="-445168">
              <a:spcBef>
                <a:spcPts val="1000"/>
              </a:spcBef>
              <a:defRPr sz="3700">
                <a:effectLst>
                  <a:outerShdw blurRad="12700" dist="25400" dir="2700000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t>Immobilisasi</a:t>
            </a:r>
          </a:p>
        </p:txBody>
      </p:sp>
      <p:sp>
        <p:nvSpPr>
          <p:cNvPr id="3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75349" y="9245600"/>
            <a:ext cx="241402" cy="381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grpSp>
        <p:nvGrpSpPr>
          <p:cNvPr id="360" name="Group"/>
          <p:cNvGrpSpPr/>
          <p:nvPr/>
        </p:nvGrpSpPr>
        <p:grpSpPr>
          <a:xfrm>
            <a:off x="7593960" y="4352367"/>
            <a:ext cx="3306755" cy="3302433"/>
            <a:chOff x="0" y="0"/>
            <a:chExt cx="3306754" cy="3302432"/>
          </a:xfrm>
        </p:grpSpPr>
        <p:sp>
          <p:nvSpPr>
            <p:cNvPr id="354" name="Shape"/>
            <p:cNvSpPr/>
            <p:nvPr/>
          </p:nvSpPr>
          <p:spPr>
            <a:xfrm flipH="1">
              <a:off x="1140345" y="0"/>
              <a:ext cx="1163139" cy="96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9" y="15120"/>
                  </a:moveTo>
                  <a:cubicBezTo>
                    <a:pt x="12990" y="14942"/>
                    <a:pt x="12292" y="14852"/>
                    <a:pt x="11592" y="14852"/>
                  </a:cubicBezTo>
                  <a:cubicBezTo>
                    <a:pt x="8766" y="14852"/>
                    <a:pt x="6029" y="16307"/>
                    <a:pt x="3864" y="18958"/>
                  </a:cubicBezTo>
                  <a:lnTo>
                    <a:pt x="0" y="12237"/>
                  </a:lnTo>
                  <a:cubicBezTo>
                    <a:pt x="3247" y="8259"/>
                    <a:pt x="7351" y="6078"/>
                    <a:pt x="11592" y="6078"/>
                  </a:cubicBezTo>
                  <a:cubicBezTo>
                    <a:pt x="12641" y="6078"/>
                    <a:pt x="13689" y="6212"/>
                    <a:pt x="14723" y="6480"/>
                  </a:cubicBezTo>
                  <a:lnTo>
                    <a:pt x="15506" y="0"/>
                  </a:lnTo>
                  <a:lnTo>
                    <a:pt x="21600" y="12702"/>
                  </a:lnTo>
                  <a:lnTo>
                    <a:pt x="12896" y="21600"/>
                  </a:lnTo>
                  <a:lnTo>
                    <a:pt x="13679" y="15120"/>
                  </a:lnTo>
                  <a:close/>
                </a:path>
              </a:pathLst>
            </a:custGeom>
            <a:solidFill>
              <a:srgbClr val="51A6C2"/>
            </a:solidFill>
            <a:ln w="9525" cap="flat">
              <a:solidFill>
                <a:srgbClr val="002545"/>
              </a:solidFill>
              <a:prstDash val="solid"/>
              <a:miter lim="800000"/>
            </a:ln>
            <a:effectLst>
              <a:outerShdw blurRad="63500" dist="71842" dir="2700000" rotWithShape="0">
                <a:srgbClr val="F0B31E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55" name="Shape"/>
            <p:cNvSpPr/>
            <p:nvPr/>
          </p:nvSpPr>
          <p:spPr>
            <a:xfrm rot="14400000" flipH="1">
              <a:off x="-7702" y="1964210"/>
              <a:ext cx="1410999" cy="79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9" y="15120"/>
                  </a:moveTo>
                  <a:cubicBezTo>
                    <a:pt x="12990" y="14942"/>
                    <a:pt x="12292" y="14852"/>
                    <a:pt x="11592" y="14852"/>
                  </a:cubicBezTo>
                  <a:cubicBezTo>
                    <a:pt x="8766" y="14852"/>
                    <a:pt x="6029" y="16307"/>
                    <a:pt x="3864" y="18958"/>
                  </a:cubicBezTo>
                  <a:lnTo>
                    <a:pt x="0" y="12237"/>
                  </a:lnTo>
                  <a:cubicBezTo>
                    <a:pt x="3247" y="8259"/>
                    <a:pt x="7351" y="6078"/>
                    <a:pt x="11592" y="6078"/>
                  </a:cubicBezTo>
                  <a:cubicBezTo>
                    <a:pt x="12641" y="6078"/>
                    <a:pt x="13689" y="6212"/>
                    <a:pt x="14723" y="6480"/>
                  </a:cubicBezTo>
                  <a:lnTo>
                    <a:pt x="15506" y="0"/>
                  </a:lnTo>
                  <a:lnTo>
                    <a:pt x="21600" y="12702"/>
                  </a:lnTo>
                  <a:lnTo>
                    <a:pt x="12896" y="21600"/>
                  </a:lnTo>
                  <a:lnTo>
                    <a:pt x="13679" y="15120"/>
                  </a:lnTo>
                  <a:close/>
                </a:path>
              </a:pathLst>
            </a:custGeom>
            <a:solidFill>
              <a:srgbClr val="4D8FC5"/>
            </a:solidFill>
            <a:ln w="9525" cap="flat">
              <a:solidFill>
                <a:srgbClr val="002545"/>
              </a:solidFill>
              <a:prstDash val="solid"/>
              <a:miter lim="800000"/>
            </a:ln>
            <a:effectLst>
              <a:outerShdw blurRad="63500" dist="71842" dir="2700000" rotWithShape="0">
                <a:srgbClr val="F0B31E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56" name="Shape"/>
            <p:cNvSpPr/>
            <p:nvPr/>
          </p:nvSpPr>
          <p:spPr>
            <a:xfrm rot="7200000" flipH="1">
              <a:off x="1903457" y="2052329"/>
              <a:ext cx="1411000" cy="796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79" y="15120"/>
                  </a:moveTo>
                  <a:cubicBezTo>
                    <a:pt x="12990" y="14942"/>
                    <a:pt x="12292" y="14852"/>
                    <a:pt x="11592" y="14852"/>
                  </a:cubicBezTo>
                  <a:cubicBezTo>
                    <a:pt x="8766" y="14852"/>
                    <a:pt x="6029" y="16307"/>
                    <a:pt x="3864" y="18958"/>
                  </a:cubicBezTo>
                  <a:lnTo>
                    <a:pt x="0" y="12237"/>
                  </a:lnTo>
                  <a:cubicBezTo>
                    <a:pt x="3247" y="8259"/>
                    <a:pt x="7351" y="6078"/>
                    <a:pt x="11592" y="6078"/>
                  </a:cubicBezTo>
                  <a:cubicBezTo>
                    <a:pt x="12641" y="6078"/>
                    <a:pt x="13689" y="6212"/>
                    <a:pt x="14723" y="6480"/>
                  </a:cubicBezTo>
                  <a:lnTo>
                    <a:pt x="15506" y="0"/>
                  </a:lnTo>
                  <a:lnTo>
                    <a:pt x="21600" y="12702"/>
                  </a:lnTo>
                  <a:lnTo>
                    <a:pt x="12896" y="21600"/>
                  </a:lnTo>
                  <a:lnTo>
                    <a:pt x="13679" y="15120"/>
                  </a:lnTo>
                  <a:close/>
                </a:path>
              </a:pathLst>
            </a:custGeom>
            <a:solidFill>
              <a:srgbClr val="99BFDE"/>
            </a:solidFill>
            <a:ln w="9525" cap="flat">
              <a:solidFill>
                <a:srgbClr val="002545"/>
              </a:solidFill>
              <a:prstDash val="solid"/>
              <a:miter lim="800000"/>
            </a:ln>
            <a:effectLst>
              <a:outerShdw blurRad="63500" dist="71842" dir="2700000" rotWithShape="0">
                <a:srgbClr val="F0B31E">
                  <a:alpha val="5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582612">
                <a:defRPr sz="3600">
                  <a:solidFill>
                    <a:srgbClr val="558AA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sp>
          <p:nvSpPr>
            <p:cNvPr id="357" name="Text"/>
            <p:cNvSpPr txBox="1"/>
            <p:nvPr/>
          </p:nvSpPr>
          <p:spPr>
            <a:xfrm>
              <a:off x="367676" y="984430"/>
              <a:ext cx="127001" cy="38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1300162">
                <a:defRPr sz="26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358" name="Text"/>
            <p:cNvSpPr txBox="1"/>
            <p:nvPr/>
          </p:nvSpPr>
          <p:spPr>
            <a:xfrm>
              <a:off x="1289223" y="2919534"/>
              <a:ext cx="127001" cy="38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1300162">
                <a:defRPr sz="26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  <p:sp>
          <p:nvSpPr>
            <p:cNvPr id="359" name="Text"/>
            <p:cNvSpPr txBox="1"/>
            <p:nvPr/>
          </p:nvSpPr>
          <p:spPr>
            <a:xfrm>
              <a:off x="2210770" y="984430"/>
              <a:ext cx="127001" cy="3828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l" defTabSz="1300162">
                <a:defRPr sz="2600" b="1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 </a:t>
              </a:r>
            </a:p>
          </p:txBody>
        </p:sp>
      </p:grpSp>
      <p:pic>
        <p:nvPicPr>
          <p:cNvPr id="361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rcRect l="11990" t="12782" r="3596" b="11422"/>
          <a:stretch>
            <a:fillRect/>
          </a:stretch>
        </p:blipFill>
        <p:spPr>
          <a:xfrm>
            <a:off x="5278833" y="2228056"/>
            <a:ext cx="6365876" cy="5297488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penderita memiliki kecenderungan untuk  bunuh diri untuk menghilangkan penderitaannya"/>
          <p:cNvSpPr/>
          <p:nvPr/>
        </p:nvSpPr>
        <p:spPr>
          <a:xfrm>
            <a:off x="641783" y="7750571"/>
            <a:ext cx="11099801" cy="127000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hueOff val="321133"/>
                  <a:satOff val="-12043"/>
                  <a:lumOff val="-7113"/>
                </a:schemeClr>
              </a:gs>
            </a:gsLst>
            <a:lin ang="5400000"/>
          </a:gradFill>
          <a:ln w="12700"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/>
          <a:p>
            <a:pPr lvl="4" algn="l">
              <a:spcBef>
                <a:spcPts val="100"/>
              </a:spcBef>
              <a:defRPr sz="2400" b="1">
                <a:solidFill>
                  <a:srgbClr val="E4E810"/>
                </a:solidFill>
                <a:effectLst>
                  <a:outerShdw blurRad="25400" dist="23998" dir="2700000" rotWithShape="0">
                    <a:srgbClr val="000000">
                      <a:alpha val="31034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pPr>
            <a:r>
              <a:t>penderita memiliki kecenderungan untuk  bunuh diri untuk menghilangkan penderitaannya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 dir="r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1025</Words>
  <Application>Microsoft Office PowerPoint</Application>
  <PresentationFormat>Custom</PresentationFormat>
  <Paragraphs>327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Gradient</vt:lpstr>
      <vt:lpstr>MANAJEMEN NYERI UNTUK MENINGKATKAN EFEKTIFITAS TERAPI</vt:lpstr>
      <vt:lpstr>PowerPoint Presentation</vt:lpstr>
      <vt:lpstr>PowerPoint Presentation</vt:lpstr>
      <vt:lpstr>Konsekuensi Nyeri yang Tidak Teratasi</vt:lpstr>
      <vt:lpstr>Balans Analgesia</vt:lpstr>
      <vt:lpstr>PowerPoint Presentation</vt:lpstr>
      <vt:lpstr>Multimodal Analgesia</vt:lpstr>
      <vt:lpstr>Nyeri Kronik </vt:lpstr>
      <vt:lpstr>Nyeri yang tidak teratasi dapat menyebabkan:</vt:lpstr>
      <vt:lpstr>Nyeri kronik</vt:lpstr>
      <vt:lpstr>Penatalaksanaan nyeri kronik</vt:lpstr>
      <vt:lpstr>Medikasi oral</vt:lpstr>
      <vt:lpstr>Mengapa nyeri kronik menjadi masalah besar bagi kita? </vt:lpstr>
      <vt:lpstr>NYERI KANKER</vt:lpstr>
      <vt:lpstr>PowerPoint Presentation</vt:lpstr>
      <vt:lpstr>Dalam Evaluasi perlu Diperhatikan</vt:lpstr>
      <vt:lpstr>Nyeri Akibat Kanker</vt:lpstr>
      <vt:lpstr>Nyeri yang berhubungan dengan kanker</vt:lpstr>
      <vt:lpstr>Nyeri Akibat Pengobatan</vt:lpstr>
      <vt:lpstr>Hal lain yang tidak langsung berhubungan dengan Kanker Maupun Pengobatan Kanker</vt:lpstr>
      <vt:lpstr>Adapun Faktor yang mempengaruhi Nyeri Fisik:</vt:lpstr>
      <vt:lpstr>PowerPoint Presentation</vt:lpstr>
      <vt:lpstr>PowerPoint Presentation</vt:lpstr>
      <vt:lpstr>PowerPoint Presentation</vt:lpstr>
      <vt:lpstr>NO PAIN TREATMENT WITHOUT PAIN ASSESMENT</vt:lpstr>
      <vt:lpstr>Deskripsi Nyeri dengan Pendekatan “PQRST”</vt:lpstr>
      <vt:lpstr>Hal-hal yang Diperhatikan pada saat Evaluasi </vt:lpstr>
      <vt:lpstr>Tepat  obat</vt:lpstr>
      <vt:lpstr>Tepat  dosis</vt:lpstr>
      <vt:lpstr>Tepat cara pemberian</vt:lpstr>
      <vt:lpstr>Step Ladder WHO</vt:lpstr>
      <vt:lpstr>PowerPoint Presentation</vt:lpstr>
      <vt:lpstr>TERIMA KASIH</vt:lpstr>
      <vt:lpstr>Skema Pengobatan Nyeri Kanker</vt:lpstr>
      <vt:lpstr>Algoritme Assesmen Nyeri Akut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MANAJEMEN NYERI UNTUK MENINGKATKAN EFEKTIFITAS TERAPI</dc:title>
  <dc:creator>local admin</dc:creator>
  <cp:lastModifiedBy>User</cp:lastModifiedBy>
  <cp:revision>1</cp:revision>
  <dcterms:modified xsi:type="dcterms:W3CDTF">2018-12-10T01:59:41Z</dcterms:modified>
</cp:coreProperties>
</file>