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46" r:id="rId2"/>
    <p:sldId id="447" r:id="rId3"/>
    <p:sldId id="501" r:id="rId4"/>
    <p:sldId id="667" r:id="rId5"/>
    <p:sldId id="511" r:id="rId6"/>
    <p:sldId id="512" r:id="rId7"/>
    <p:sldId id="631" r:id="rId8"/>
    <p:sldId id="632" r:id="rId9"/>
    <p:sldId id="518" r:id="rId10"/>
    <p:sldId id="741" r:id="rId11"/>
    <p:sldId id="527" r:id="rId12"/>
    <p:sldId id="533" r:id="rId13"/>
    <p:sldId id="519" r:id="rId14"/>
    <p:sldId id="535" r:id="rId15"/>
    <p:sldId id="633" r:id="rId16"/>
    <p:sldId id="706" r:id="rId17"/>
    <p:sldId id="536" r:id="rId18"/>
    <p:sldId id="628" r:id="rId19"/>
    <p:sldId id="702" r:id="rId20"/>
    <p:sldId id="629" r:id="rId21"/>
    <p:sldId id="538" r:id="rId22"/>
    <p:sldId id="696" r:id="rId23"/>
    <p:sldId id="698" r:id="rId24"/>
    <p:sldId id="709" r:id="rId25"/>
    <p:sldId id="541" r:id="rId26"/>
    <p:sldId id="580" r:id="rId27"/>
    <p:sldId id="585" r:id="rId28"/>
    <p:sldId id="593" r:id="rId29"/>
    <p:sldId id="596" r:id="rId30"/>
    <p:sldId id="740" r:id="rId31"/>
    <p:sldId id="603" r:id="rId32"/>
    <p:sldId id="613" r:id="rId33"/>
    <p:sldId id="615" r:id="rId34"/>
    <p:sldId id="614" r:id="rId35"/>
    <p:sldId id="619" r:id="rId36"/>
    <p:sldId id="711" r:id="rId37"/>
    <p:sldId id="703" r:id="rId38"/>
    <p:sldId id="734" r:id="rId39"/>
    <p:sldId id="737" r:id="rId40"/>
    <p:sldId id="704" r:id="rId41"/>
    <p:sldId id="576" r:id="rId42"/>
    <p:sldId id="52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3548" autoAdjust="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658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F3C11-4E44-4937-A7A4-F8D91E5E2C2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B413F42-275B-4AFC-8062-D2067DCA7C1D}">
      <dgm:prSet phldrT="[Text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Deteksi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Risiko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Malnutrisi</a:t>
          </a:r>
          <a:endParaRPr lang="id-ID" b="1" dirty="0">
            <a:solidFill>
              <a:srgbClr val="FFFF00"/>
            </a:solidFill>
          </a:endParaRPr>
        </a:p>
      </dgm:t>
    </dgm:pt>
    <dgm:pt modelId="{7C5A57AF-76A8-426B-9E63-FDF9CD767019}" type="parTrans" cxnId="{0CD0BB95-A088-4DD0-8D27-DE484EDF04F7}">
      <dgm:prSet/>
      <dgm:spPr/>
      <dgm:t>
        <a:bodyPr/>
        <a:lstStyle/>
        <a:p>
          <a:endParaRPr lang="id-ID"/>
        </a:p>
      </dgm:t>
    </dgm:pt>
    <dgm:pt modelId="{D3732978-DC4B-427F-8291-8032C7FDABB2}" type="sibTrans" cxnId="{0CD0BB95-A088-4DD0-8D27-DE484EDF04F7}">
      <dgm:prSet/>
      <dgm:spPr/>
      <dgm:t>
        <a:bodyPr/>
        <a:lstStyle/>
        <a:p>
          <a:endParaRPr lang="id-ID"/>
        </a:p>
      </dgm:t>
    </dgm:pt>
    <dgm:pt modelId="{6B93ED5F-7E53-4E6E-ACEC-3E32F775B46D}">
      <dgm:prSet phldrT="[Text]" custT="1"/>
      <dgm:spPr/>
      <dgm:t>
        <a:bodyPr/>
        <a:lstStyle/>
        <a:p>
          <a:r>
            <a:rPr lang="en-US" sz="2000" b="1" i="1" dirty="0" err="1" smtClean="0"/>
            <a:t>Skrining</a:t>
          </a:r>
          <a:r>
            <a:rPr lang="en-US" sz="2000" b="1" i="1" dirty="0" smtClean="0"/>
            <a:t> &amp; </a:t>
          </a:r>
          <a:r>
            <a:rPr lang="en-US" sz="2000" b="1" i="1" dirty="0" err="1" smtClean="0"/>
            <a:t>Assemen</a:t>
          </a:r>
          <a:endParaRPr lang="en-US" sz="2000" b="1" i="1" dirty="0" smtClean="0"/>
        </a:p>
        <a:p>
          <a:r>
            <a:rPr lang="en-US" sz="2000" b="1" i="1" dirty="0" smtClean="0"/>
            <a:t>Diagnosis</a:t>
          </a:r>
          <a:endParaRPr lang="id-ID" sz="2000" b="1" i="1" dirty="0"/>
        </a:p>
      </dgm:t>
    </dgm:pt>
    <dgm:pt modelId="{A3CA2C08-5177-479F-8E89-22FCCBC802AC}" type="parTrans" cxnId="{BAA64FD3-2231-445F-8344-0F4C09981F76}">
      <dgm:prSet/>
      <dgm:spPr/>
      <dgm:t>
        <a:bodyPr/>
        <a:lstStyle/>
        <a:p>
          <a:endParaRPr lang="id-ID"/>
        </a:p>
      </dgm:t>
    </dgm:pt>
    <dgm:pt modelId="{D6690939-56D0-4F8B-99DB-982358F30B2E}" type="sibTrans" cxnId="{BAA64FD3-2231-445F-8344-0F4C09981F76}">
      <dgm:prSet/>
      <dgm:spPr/>
      <dgm:t>
        <a:bodyPr/>
        <a:lstStyle/>
        <a:p>
          <a:endParaRPr lang="id-ID"/>
        </a:p>
      </dgm:t>
    </dgm:pt>
    <dgm:pt modelId="{395A6E0C-BF26-46BB-BBE8-173B9F732FE8}">
      <dgm:prSet phldrT="[Text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Tatalaksana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Gizi</a:t>
          </a:r>
          <a:endParaRPr lang="id-ID" b="1" dirty="0">
            <a:solidFill>
              <a:srgbClr val="FFFF00"/>
            </a:solidFill>
          </a:endParaRPr>
        </a:p>
      </dgm:t>
    </dgm:pt>
    <dgm:pt modelId="{F358A40C-0E0D-4D56-BE3A-0847CFF40AC7}" type="parTrans" cxnId="{B64464D8-85B8-405F-9C33-3D27AEC1CD6B}">
      <dgm:prSet/>
      <dgm:spPr/>
      <dgm:t>
        <a:bodyPr/>
        <a:lstStyle/>
        <a:p>
          <a:endParaRPr lang="id-ID"/>
        </a:p>
      </dgm:t>
    </dgm:pt>
    <dgm:pt modelId="{2CE0A5DF-1823-4E5D-A114-D2F3D06B43BA}" type="sibTrans" cxnId="{B64464D8-85B8-405F-9C33-3D27AEC1CD6B}">
      <dgm:prSet/>
      <dgm:spPr/>
      <dgm:t>
        <a:bodyPr/>
        <a:lstStyle/>
        <a:p>
          <a:endParaRPr lang="id-ID"/>
        </a:p>
      </dgm:t>
    </dgm:pt>
    <dgm:pt modelId="{8A4C3279-0491-41FB-8259-26E76457B94E}">
      <dgm:prSet phldrT="[Text]" custT="1"/>
      <dgm:spPr/>
      <dgm:t>
        <a:bodyPr/>
        <a:lstStyle/>
        <a:p>
          <a:r>
            <a:rPr lang="en-US" sz="2000" b="1" i="1" dirty="0" err="1" smtClean="0"/>
            <a:t>Jumlah</a:t>
          </a:r>
          <a:r>
            <a:rPr lang="en-US" sz="2000" b="1" i="1" dirty="0" smtClean="0"/>
            <a:t>, </a:t>
          </a:r>
          <a:r>
            <a:rPr lang="en-US" sz="2000" b="1" i="1" dirty="0" err="1" smtClean="0"/>
            <a:t>Jenis</a:t>
          </a:r>
          <a:r>
            <a:rPr lang="en-US" sz="2000" b="1" i="1" dirty="0" smtClean="0"/>
            <a:t>, </a:t>
          </a:r>
          <a:r>
            <a:rPr lang="en-US" sz="2000" b="1" i="1" dirty="0" err="1" smtClean="0"/>
            <a:t>Jalur</a:t>
          </a:r>
          <a:r>
            <a:rPr lang="en-US" sz="2000" b="1" i="1" dirty="0" smtClean="0"/>
            <a:t>, </a:t>
          </a:r>
          <a:r>
            <a:rPr lang="en-US" sz="2000" b="1" i="1" dirty="0" err="1" smtClean="0"/>
            <a:t>Jadwal</a:t>
          </a:r>
          <a:endParaRPr lang="id-ID" sz="2000" b="1" i="1" dirty="0"/>
        </a:p>
      </dgm:t>
    </dgm:pt>
    <dgm:pt modelId="{40C2E886-7CB6-4B5E-A3D4-1F99A4CFAA28}" type="parTrans" cxnId="{D47962D0-79B3-4DA0-A6DD-CB5DB62237B0}">
      <dgm:prSet/>
      <dgm:spPr/>
      <dgm:t>
        <a:bodyPr/>
        <a:lstStyle/>
        <a:p>
          <a:endParaRPr lang="id-ID"/>
        </a:p>
      </dgm:t>
    </dgm:pt>
    <dgm:pt modelId="{1DA6AAB3-6A5E-4319-8D73-1161E0379F32}" type="sibTrans" cxnId="{D47962D0-79B3-4DA0-A6DD-CB5DB62237B0}">
      <dgm:prSet/>
      <dgm:spPr/>
      <dgm:t>
        <a:bodyPr/>
        <a:lstStyle/>
        <a:p>
          <a:endParaRPr lang="id-ID"/>
        </a:p>
      </dgm:t>
    </dgm:pt>
    <dgm:pt modelId="{4A8CCD6E-3013-47E1-8C59-8A9E3764102B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Monitoring </a:t>
          </a:r>
          <a:r>
            <a:rPr lang="en-US" dirty="0" err="1" smtClean="0">
              <a:solidFill>
                <a:srgbClr val="FFFF00"/>
              </a:solidFill>
            </a:rPr>
            <a:t>Evaluasi</a:t>
          </a:r>
          <a:endParaRPr lang="id-ID" dirty="0">
            <a:solidFill>
              <a:srgbClr val="FFFF00"/>
            </a:solidFill>
          </a:endParaRPr>
        </a:p>
      </dgm:t>
    </dgm:pt>
    <dgm:pt modelId="{7EC1387E-C3CA-4AD8-A791-F6D29DCAEFFF}" type="parTrans" cxnId="{D324B7B5-295D-4D0A-809D-4916CDBD9C77}">
      <dgm:prSet/>
      <dgm:spPr/>
      <dgm:t>
        <a:bodyPr/>
        <a:lstStyle/>
        <a:p>
          <a:endParaRPr lang="id-ID"/>
        </a:p>
      </dgm:t>
    </dgm:pt>
    <dgm:pt modelId="{33AA9952-E9DD-4EE4-97E8-0052F3D7AE4B}" type="sibTrans" cxnId="{D324B7B5-295D-4D0A-809D-4916CDBD9C77}">
      <dgm:prSet/>
      <dgm:spPr/>
      <dgm:t>
        <a:bodyPr/>
        <a:lstStyle/>
        <a:p>
          <a:endParaRPr lang="id-ID"/>
        </a:p>
      </dgm:t>
    </dgm:pt>
    <dgm:pt modelId="{429A8216-EA69-4B83-B60F-7E1FCE054C96}">
      <dgm:prSet phldrT="[Text]" custT="1"/>
      <dgm:spPr/>
      <dgm:t>
        <a:bodyPr/>
        <a:lstStyle/>
        <a:p>
          <a:r>
            <a:rPr lang="en-US" sz="2400" b="1" i="1" dirty="0" err="1" smtClean="0"/>
            <a:t>Tolerasi</a:t>
          </a:r>
          <a:r>
            <a:rPr lang="en-US" sz="2400" b="1" i="1" dirty="0" smtClean="0"/>
            <a:t>, </a:t>
          </a:r>
          <a:r>
            <a:rPr lang="en-US" sz="2400" b="1" i="1" dirty="0" err="1" smtClean="0"/>
            <a:t>Klinis</a:t>
          </a:r>
          <a:r>
            <a:rPr lang="en-US" sz="2400" b="1" i="1" dirty="0" smtClean="0"/>
            <a:t>, Lab</a:t>
          </a:r>
          <a:endParaRPr lang="id-ID" sz="2400" b="1" i="1" dirty="0"/>
        </a:p>
      </dgm:t>
    </dgm:pt>
    <dgm:pt modelId="{6D645188-201B-41A9-B7B9-511E56315C3D}" type="parTrans" cxnId="{8199466C-DC4A-4780-92D9-D85FED613421}">
      <dgm:prSet/>
      <dgm:spPr/>
      <dgm:t>
        <a:bodyPr/>
        <a:lstStyle/>
        <a:p>
          <a:endParaRPr lang="id-ID"/>
        </a:p>
      </dgm:t>
    </dgm:pt>
    <dgm:pt modelId="{C7CC4F66-6193-4183-8DC3-6022628AA6E5}" type="sibTrans" cxnId="{8199466C-DC4A-4780-92D9-D85FED613421}">
      <dgm:prSet/>
      <dgm:spPr/>
      <dgm:t>
        <a:bodyPr/>
        <a:lstStyle/>
        <a:p>
          <a:endParaRPr lang="id-ID"/>
        </a:p>
      </dgm:t>
    </dgm:pt>
    <dgm:pt modelId="{1F230CE8-8106-48BF-9B4B-05B6A52D3C47}" type="pres">
      <dgm:prSet presAssocID="{892F3C11-4E44-4937-A7A4-F8D91E5E2C25}" presName="Name0" presStyleCnt="0">
        <dgm:presLayoutVars>
          <dgm:dir/>
          <dgm:animLvl val="lvl"/>
          <dgm:resizeHandles val="exact"/>
        </dgm:presLayoutVars>
      </dgm:prSet>
      <dgm:spPr/>
    </dgm:pt>
    <dgm:pt modelId="{DC5F6CDC-C1B1-4567-875D-C79470A4E04D}" type="pres">
      <dgm:prSet presAssocID="{4A8CCD6E-3013-47E1-8C59-8A9E3764102B}" presName="boxAndChildren" presStyleCnt="0"/>
      <dgm:spPr/>
    </dgm:pt>
    <dgm:pt modelId="{394B7DD9-67D0-4700-A9D0-D25B00C76426}" type="pres">
      <dgm:prSet presAssocID="{4A8CCD6E-3013-47E1-8C59-8A9E3764102B}" presName="parentTextBox" presStyleLbl="node1" presStyleIdx="0" presStyleCnt="3"/>
      <dgm:spPr/>
    </dgm:pt>
    <dgm:pt modelId="{39869DFF-FD63-495F-97DF-353C759D94C3}" type="pres">
      <dgm:prSet presAssocID="{4A8CCD6E-3013-47E1-8C59-8A9E3764102B}" presName="entireBox" presStyleLbl="node1" presStyleIdx="0" presStyleCnt="3"/>
      <dgm:spPr/>
    </dgm:pt>
    <dgm:pt modelId="{DF72C597-EF0B-4699-9E25-89C8B5DC6330}" type="pres">
      <dgm:prSet presAssocID="{4A8CCD6E-3013-47E1-8C59-8A9E3764102B}" presName="descendantBox" presStyleCnt="0"/>
      <dgm:spPr/>
    </dgm:pt>
    <dgm:pt modelId="{82A05D4A-E5D7-4AB3-9A3E-0F04B20E618F}" type="pres">
      <dgm:prSet presAssocID="{429A8216-EA69-4B83-B60F-7E1FCE054C96}" presName="childTextBox" presStyleLbl="fgAccFollowNode1" presStyleIdx="0" presStyleCnt="3">
        <dgm:presLayoutVars>
          <dgm:bulletEnabled val="1"/>
        </dgm:presLayoutVars>
      </dgm:prSet>
      <dgm:spPr/>
    </dgm:pt>
    <dgm:pt modelId="{39B6A79B-292A-46A4-A4F4-D9C4C89FB733}" type="pres">
      <dgm:prSet presAssocID="{2CE0A5DF-1823-4E5D-A114-D2F3D06B43BA}" presName="sp" presStyleCnt="0"/>
      <dgm:spPr/>
    </dgm:pt>
    <dgm:pt modelId="{B31939A8-3266-4A34-995F-39B701CA3DA6}" type="pres">
      <dgm:prSet presAssocID="{395A6E0C-BF26-46BB-BBE8-173B9F732FE8}" presName="arrowAndChildren" presStyleCnt="0"/>
      <dgm:spPr/>
    </dgm:pt>
    <dgm:pt modelId="{79768605-E695-46BB-BA42-8CBCBEA5F631}" type="pres">
      <dgm:prSet presAssocID="{395A6E0C-BF26-46BB-BBE8-173B9F732FE8}" presName="parentTextArrow" presStyleLbl="node1" presStyleIdx="0" presStyleCnt="3"/>
      <dgm:spPr/>
    </dgm:pt>
    <dgm:pt modelId="{A20CEA6E-ECDE-403B-BEDD-524480E35C96}" type="pres">
      <dgm:prSet presAssocID="{395A6E0C-BF26-46BB-BBE8-173B9F732FE8}" presName="arrow" presStyleLbl="node1" presStyleIdx="1" presStyleCnt="3"/>
      <dgm:spPr/>
    </dgm:pt>
    <dgm:pt modelId="{171DA306-AB15-415D-8C5D-DBFA0FD29B77}" type="pres">
      <dgm:prSet presAssocID="{395A6E0C-BF26-46BB-BBE8-173B9F732FE8}" presName="descendantArrow" presStyleCnt="0"/>
      <dgm:spPr/>
    </dgm:pt>
    <dgm:pt modelId="{E32CA127-A803-4E3D-9C6F-8B94EB517443}" type="pres">
      <dgm:prSet presAssocID="{8A4C3279-0491-41FB-8259-26E76457B94E}" presName="childTextArrow" presStyleLbl="fgAccFollowNode1" presStyleIdx="1" presStyleCnt="3">
        <dgm:presLayoutVars>
          <dgm:bulletEnabled val="1"/>
        </dgm:presLayoutVars>
      </dgm:prSet>
      <dgm:spPr/>
    </dgm:pt>
    <dgm:pt modelId="{141521AA-1371-434E-995F-1340140CA7DA}" type="pres">
      <dgm:prSet presAssocID="{D3732978-DC4B-427F-8291-8032C7FDABB2}" presName="sp" presStyleCnt="0"/>
      <dgm:spPr/>
    </dgm:pt>
    <dgm:pt modelId="{266F1325-C9F5-4211-9826-1F654C16ECD5}" type="pres">
      <dgm:prSet presAssocID="{6B413F42-275B-4AFC-8062-D2067DCA7C1D}" presName="arrowAndChildren" presStyleCnt="0"/>
      <dgm:spPr/>
    </dgm:pt>
    <dgm:pt modelId="{C1303502-6521-4D0D-9785-8B1D575EA18B}" type="pres">
      <dgm:prSet presAssocID="{6B413F42-275B-4AFC-8062-D2067DCA7C1D}" presName="parentTextArrow" presStyleLbl="node1" presStyleIdx="1" presStyleCnt="3"/>
      <dgm:spPr/>
      <dgm:t>
        <a:bodyPr/>
        <a:lstStyle/>
        <a:p>
          <a:endParaRPr lang="id-ID"/>
        </a:p>
      </dgm:t>
    </dgm:pt>
    <dgm:pt modelId="{810ABAB9-8912-487E-81FF-04BF78DC7653}" type="pres">
      <dgm:prSet presAssocID="{6B413F42-275B-4AFC-8062-D2067DCA7C1D}" presName="arrow" presStyleLbl="node1" presStyleIdx="2" presStyleCnt="3"/>
      <dgm:spPr/>
      <dgm:t>
        <a:bodyPr/>
        <a:lstStyle/>
        <a:p>
          <a:endParaRPr lang="id-ID"/>
        </a:p>
      </dgm:t>
    </dgm:pt>
    <dgm:pt modelId="{0901A1F6-B758-4424-B1A9-5A41D75FD5E5}" type="pres">
      <dgm:prSet presAssocID="{6B413F42-275B-4AFC-8062-D2067DCA7C1D}" presName="descendantArrow" presStyleCnt="0"/>
      <dgm:spPr/>
    </dgm:pt>
    <dgm:pt modelId="{258D4D0E-C534-4301-9118-190F9E0FC968}" type="pres">
      <dgm:prSet presAssocID="{6B93ED5F-7E53-4E6E-ACEC-3E32F775B46D}" presName="childTextArrow" presStyleLbl="fgAccFollowNode1" presStyleIdx="2" presStyleCnt="3" custScaleY="1324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F406E7C-3125-44BD-88E9-0627408E2371}" type="presOf" srcId="{395A6E0C-BF26-46BB-BBE8-173B9F732FE8}" destId="{A20CEA6E-ECDE-403B-BEDD-524480E35C96}" srcOrd="1" destOrd="0" presId="urn:microsoft.com/office/officeart/2005/8/layout/process4"/>
    <dgm:cxn modelId="{F6665F04-7B95-4814-A570-E108999CC72A}" type="presOf" srcId="{4A8CCD6E-3013-47E1-8C59-8A9E3764102B}" destId="{39869DFF-FD63-495F-97DF-353C759D94C3}" srcOrd="1" destOrd="0" presId="urn:microsoft.com/office/officeart/2005/8/layout/process4"/>
    <dgm:cxn modelId="{075F1754-4187-4A3F-A5DB-0FE997A9D9D9}" type="presOf" srcId="{892F3C11-4E44-4937-A7A4-F8D91E5E2C25}" destId="{1F230CE8-8106-48BF-9B4B-05B6A52D3C47}" srcOrd="0" destOrd="0" presId="urn:microsoft.com/office/officeart/2005/8/layout/process4"/>
    <dgm:cxn modelId="{8FECA0EA-CFF4-409C-96C9-0EDA24265691}" type="presOf" srcId="{8A4C3279-0491-41FB-8259-26E76457B94E}" destId="{E32CA127-A803-4E3D-9C6F-8B94EB517443}" srcOrd="0" destOrd="0" presId="urn:microsoft.com/office/officeart/2005/8/layout/process4"/>
    <dgm:cxn modelId="{CCFE4865-D91A-4551-A091-C2464C5B3AC4}" type="presOf" srcId="{6B413F42-275B-4AFC-8062-D2067DCA7C1D}" destId="{C1303502-6521-4D0D-9785-8B1D575EA18B}" srcOrd="0" destOrd="0" presId="urn:microsoft.com/office/officeart/2005/8/layout/process4"/>
    <dgm:cxn modelId="{D324B7B5-295D-4D0A-809D-4916CDBD9C77}" srcId="{892F3C11-4E44-4937-A7A4-F8D91E5E2C25}" destId="{4A8CCD6E-3013-47E1-8C59-8A9E3764102B}" srcOrd="2" destOrd="0" parTransId="{7EC1387E-C3CA-4AD8-A791-F6D29DCAEFFF}" sibTransId="{33AA9952-E9DD-4EE4-97E8-0052F3D7AE4B}"/>
    <dgm:cxn modelId="{8199466C-DC4A-4780-92D9-D85FED613421}" srcId="{4A8CCD6E-3013-47E1-8C59-8A9E3764102B}" destId="{429A8216-EA69-4B83-B60F-7E1FCE054C96}" srcOrd="0" destOrd="0" parTransId="{6D645188-201B-41A9-B7B9-511E56315C3D}" sibTransId="{C7CC4F66-6193-4183-8DC3-6022628AA6E5}"/>
    <dgm:cxn modelId="{0CD0BB95-A088-4DD0-8D27-DE484EDF04F7}" srcId="{892F3C11-4E44-4937-A7A4-F8D91E5E2C25}" destId="{6B413F42-275B-4AFC-8062-D2067DCA7C1D}" srcOrd="0" destOrd="0" parTransId="{7C5A57AF-76A8-426B-9E63-FDF9CD767019}" sibTransId="{D3732978-DC4B-427F-8291-8032C7FDABB2}"/>
    <dgm:cxn modelId="{79D8BD04-36CE-40E1-B52A-48CA6A3E88B6}" type="presOf" srcId="{4A8CCD6E-3013-47E1-8C59-8A9E3764102B}" destId="{394B7DD9-67D0-4700-A9D0-D25B00C76426}" srcOrd="0" destOrd="0" presId="urn:microsoft.com/office/officeart/2005/8/layout/process4"/>
    <dgm:cxn modelId="{9A62A4AD-8180-4DB9-A7EA-1E5955C1C1F5}" type="presOf" srcId="{395A6E0C-BF26-46BB-BBE8-173B9F732FE8}" destId="{79768605-E695-46BB-BA42-8CBCBEA5F631}" srcOrd="0" destOrd="0" presId="urn:microsoft.com/office/officeart/2005/8/layout/process4"/>
    <dgm:cxn modelId="{C600987F-A776-4F32-B625-A32234993C98}" type="presOf" srcId="{6B413F42-275B-4AFC-8062-D2067DCA7C1D}" destId="{810ABAB9-8912-487E-81FF-04BF78DC7653}" srcOrd="1" destOrd="0" presId="urn:microsoft.com/office/officeart/2005/8/layout/process4"/>
    <dgm:cxn modelId="{FBAE1BB9-1DFE-4390-A22A-25643286E418}" type="presOf" srcId="{6B93ED5F-7E53-4E6E-ACEC-3E32F775B46D}" destId="{258D4D0E-C534-4301-9118-190F9E0FC968}" srcOrd="0" destOrd="0" presId="urn:microsoft.com/office/officeart/2005/8/layout/process4"/>
    <dgm:cxn modelId="{B64464D8-85B8-405F-9C33-3D27AEC1CD6B}" srcId="{892F3C11-4E44-4937-A7A4-F8D91E5E2C25}" destId="{395A6E0C-BF26-46BB-BBE8-173B9F732FE8}" srcOrd="1" destOrd="0" parTransId="{F358A40C-0E0D-4D56-BE3A-0847CFF40AC7}" sibTransId="{2CE0A5DF-1823-4E5D-A114-D2F3D06B43BA}"/>
    <dgm:cxn modelId="{566EA917-8566-4211-BA8D-BD2CE9DBA6FC}" type="presOf" srcId="{429A8216-EA69-4B83-B60F-7E1FCE054C96}" destId="{82A05D4A-E5D7-4AB3-9A3E-0F04B20E618F}" srcOrd="0" destOrd="0" presId="urn:microsoft.com/office/officeart/2005/8/layout/process4"/>
    <dgm:cxn modelId="{D47962D0-79B3-4DA0-A6DD-CB5DB62237B0}" srcId="{395A6E0C-BF26-46BB-BBE8-173B9F732FE8}" destId="{8A4C3279-0491-41FB-8259-26E76457B94E}" srcOrd="0" destOrd="0" parTransId="{40C2E886-7CB6-4B5E-A3D4-1F99A4CFAA28}" sibTransId="{1DA6AAB3-6A5E-4319-8D73-1161E0379F32}"/>
    <dgm:cxn modelId="{BAA64FD3-2231-445F-8344-0F4C09981F76}" srcId="{6B413F42-275B-4AFC-8062-D2067DCA7C1D}" destId="{6B93ED5F-7E53-4E6E-ACEC-3E32F775B46D}" srcOrd="0" destOrd="0" parTransId="{A3CA2C08-5177-479F-8E89-22FCCBC802AC}" sibTransId="{D6690939-56D0-4F8B-99DB-982358F30B2E}"/>
    <dgm:cxn modelId="{3B26EB54-B6D3-45F3-919B-3034C640A75F}" type="presParOf" srcId="{1F230CE8-8106-48BF-9B4B-05B6A52D3C47}" destId="{DC5F6CDC-C1B1-4567-875D-C79470A4E04D}" srcOrd="0" destOrd="0" presId="urn:microsoft.com/office/officeart/2005/8/layout/process4"/>
    <dgm:cxn modelId="{2C9DED03-B244-4BAC-9676-EF52F4558CC4}" type="presParOf" srcId="{DC5F6CDC-C1B1-4567-875D-C79470A4E04D}" destId="{394B7DD9-67D0-4700-A9D0-D25B00C76426}" srcOrd="0" destOrd="0" presId="urn:microsoft.com/office/officeart/2005/8/layout/process4"/>
    <dgm:cxn modelId="{11001DE6-74C1-44FD-BA1C-27583CA12BF0}" type="presParOf" srcId="{DC5F6CDC-C1B1-4567-875D-C79470A4E04D}" destId="{39869DFF-FD63-495F-97DF-353C759D94C3}" srcOrd="1" destOrd="0" presId="urn:microsoft.com/office/officeart/2005/8/layout/process4"/>
    <dgm:cxn modelId="{EEC1C2E9-A438-4A92-A4C7-E3111B4DB289}" type="presParOf" srcId="{DC5F6CDC-C1B1-4567-875D-C79470A4E04D}" destId="{DF72C597-EF0B-4699-9E25-89C8B5DC6330}" srcOrd="2" destOrd="0" presId="urn:microsoft.com/office/officeart/2005/8/layout/process4"/>
    <dgm:cxn modelId="{CD149B5C-6BCA-44E1-938A-D1739269F979}" type="presParOf" srcId="{DF72C597-EF0B-4699-9E25-89C8B5DC6330}" destId="{82A05D4A-E5D7-4AB3-9A3E-0F04B20E618F}" srcOrd="0" destOrd="0" presId="urn:microsoft.com/office/officeart/2005/8/layout/process4"/>
    <dgm:cxn modelId="{ACD7DA2A-7594-428D-80A4-D3CC2E4D7BCC}" type="presParOf" srcId="{1F230CE8-8106-48BF-9B4B-05B6A52D3C47}" destId="{39B6A79B-292A-46A4-A4F4-D9C4C89FB733}" srcOrd="1" destOrd="0" presId="urn:microsoft.com/office/officeart/2005/8/layout/process4"/>
    <dgm:cxn modelId="{61730666-30F7-46CC-88A1-1ACE9DAC6504}" type="presParOf" srcId="{1F230CE8-8106-48BF-9B4B-05B6A52D3C47}" destId="{B31939A8-3266-4A34-995F-39B701CA3DA6}" srcOrd="2" destOrd="0" presId="urn:microsoft.com/office/officeart/2005/8/layout/process4"/>
    <dgm:cxn modelId="{DE75BA92-C75B-44EE-AB85-ADF265FBA9D2}" type="presParOf" srcId="{B31939A8-3266-4A34-995F-39B701CA3DA6}" destId="{79768605-E695-46BB-BA42-8CBCBEA5F631}" srcOrd="0" destOrd="0" presId="urn:microsoft.com/office/officeart/2005/8/layout/process4"/>
    <dgm:cxn modelId="{024B11CD-4ECB-4128-97A8-ADB6B9AE23E9}" type="presParOf" srcId="{B31939A8-3266-4A34-995F-39B701CA3DA6}" destId="{A20CEA6E-ECDE-403B-BEDD-524480E35C96}" srcOrd="1" destOrd="0" presId="urn:microsoft.com/office/officeart/2005/8/layout/process4"/>
    <dgm:cxn modelId="{650A85CD-4421-4A0B-A326-EEFA20846072}" type="presParOf" srcId="{B31939A8-3266-4A34-995F-39B701CA3DA6}" destId="{171DA306-AB15-415D-8C5D-DBFA0FD29B77}" srcOrd="2" destOrd="0" presId="urn:microsoft.com/office/officeart/2005/8/layout/process4"/>
    <dgm:cxn modelId="{DAB3C7EE-CB7C-4517-B2A3-5A950BA73E92}" type="presParOf" srcId="{171DA306-AB15-415D-8C5D-DBFA0FD29B77}" destId="{E32CA127-A803-4E3D-9C6F-8B94EB517443}" srcOrd="0" destOrd="0" presId="urn:microsoft.com/office/officeart/2005/8/layout/process4"/>
    <dgm:cxn modelId="{CD64A5CF-23C7-4CF6-84C7-4279499836A6}" type="presParOf" srcId="{1F230CE8-8106-48BF-9B4B-05B6A52D3C47}" destId="{141521AA-1371-434E-995F-1340140CA7DA}" srcOrd="3" destOrd="0" presId="urn:microsoft.com/office/officeart/2005/8/layout/process4"/>
    <dgm:cxn modelId="{16450C01-10A7-42C4-B35E-43D9C4FA5FE5}" type="presParOf" srcId="{1F230CE8-8106-48BF-9B4B-05B6A52D3C47}" destId="{266F1325-C9F5-4211-9826-1F654C16ECD5}" srcOrd="4" destOrd="0" presId="urn:microsoft.com/office/officeart/2005/8/layout/process4"/>
    <dgm:cxn modelId="{B2D4861A-3D4C-45AF-B1EC-F0F1E68D518C}" type="presParOf" srcId="{266F1325-C9F5-4211-9826-1F654C16ECD5}" destId="{C1303502-6521-4D0D-9785-8B1D575EA18B}" srcOrd="0" destOrd="0" presId="urn:microsoft.com/office/officeart/2005/8/layout/process4"/>
    <dgm:cxn modelId="{B4B647EC-F1F6-474E-B38D-8F1F5B05C530}" type="presParOf" srcId="{266F1325-C9F5-4211-9826-1F654C16ECD5}" destId="{810ABAB9-8912-487E-81FF-04BF78DC7653}" srcOrd="1" destOrd="0" presId="urn:microsoft.com/office/officeart/2005/8/layout/process4"/>
    <dgm:cxn modelId="{43B28A02-6150-48BC-8E18-A3972F1CF6ED}" type="presParOf" srcId="{266F1325-C9F5-4211-9826-1F654C16ECD5}" destId="{0901A1F6-B758-4424-B1A9-5A41D75FD5E5}" srcOrd="2" destOrd="0" presId="urn:microsoft.com/office/officeart/2005/8/layout/process4"/>
    <dgm:cxn modelId="{6E78E25C-4620-424F-A91C-DCF7815682E8}" type="presParOf" srcId="{0901A1F6-B758-4424-B1A9-5A41D75FD5E5}" destId="{258D4D0E-C534-4301-9118-190F9E0FC968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EBF61-9E25-4094-A4C4-1DDF1EC210D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D5EEF76-D41D-49FF-A8A8-90E7B9843B0F}">
      <dgm:prSet phldrT="[Text]"/>
      <dgm:spPr/>
      <dgm:t>
        <a:bodyPr/>
        <a:lstStyle/>
        <a:p>
          <a:r>
            <a:rPr lang="en-US" dirty="0" err="1" smtClean="0"/>
            <a:t>Makanan</a:t>
          </a:r>
          <a:r>
            <a:rPr lang="en-US" dirty="0" smtClean="0"/>
            <a:t> </a:t>
          </a:r>
          <a:r>
            <a:rPr lang="en-US" dirty="0" err="1" smtClean="0"/>
            <a:t>biasa</a:t>
          </a:r>
          <a:endParaRPr lang="en-US" dirty="0"/>
        </a:p>
      </dgm:t>
    </dgm:pt>
    <dgm:pt modelId="{F28669FD-04ED-4F6E-9D9B-28AC67A55C35}" type="parTrans" cxnId="{3659CE43-43F2-4899-8053-440AA090CC89}">
      <dgm:prSet/>
      <dgm:spPr/>
      <dgm:t>
        <a:bodyPr/>
        <a:lstStyle/>
        <a:p>
          <a:endParaRPr lang="en-US"/>
        </a:p>
      </dgm:t>
    </dgm:pt>
    <dgm:pt modelId="{47D3FA5F-292E-4B7C-9D44-43ED02F2389E}" type="sibTrans" cxnId="{3659CE43-43F2-4899-8053-440AA090CC89}">
      <dgm:prSet/>
      <dgm:spPr/>
      <dgm:t>
        <a:bodyPr/>
        <a:lstStyle/>
        <a:p>
          <a:endParaRPr lang="en-US"/>
        </a:p>
      </dgm:t>
    </dgm:pt>
    <dgm:pt modelId="{F284B7B4-7D89-4DCA-9BA6-96C8C6D6A4A4}">
      <dgm:prSet phldrT="[Text]"/>
      <dgm:spPr/>
      <dgm:t>
        <a:bodyPr/>
        <a:lstStyle/>
        <a:p>
          <a:r>
            <a:rPr lang="en-US" dirty="0" err="1" smtClean="0"/>
            <a:t>Makanan</a:t>
          </a:r>
          <a:r>
            <a:rPr lang="en-US" dirty="0" smtClean="0"/>
            <a:t> </a:t>
          </a:r>
          <a:r>
            <a:rPr lang="en-US" dirty="0" err="1" smtClean="0"/>
            <a:t>lunak</a:t>
          </a:r>
          <a:endParaRPr lang="en-US" dirty="0"/>
        </a:p>
      </dgm:t>
    </dgm:pt>
    <dgm:pt modelId="{DC34F654-6657-4081-93F7-13083D7FD4BA}" type="parTrans" cxnId="{E5669A70-92E3-462D-801A-0A1EE0A9556D}">
      <dgm:prSet/>
      <dgm:spPr/>
      <dgm:t>
        <a:bodyPr/>
        <a:lstStyle/>
        <a:p>
          <a:endParaRPr lang="en-US"/>
        </a:p>
      </dgm:t>
    </dgm:pt>
    <dgm:pt modelId="{41FFBA3F-EDD4-4D15-AB2D-EE5AA9042CA5}" type="sibTrans" cxnId="{E5669A70-92E3-462D-801A-0A1EE0A9556D}">
      <dgm:prSet/>
      <dgm:spPr/>
      <dgm:t>
        <a:bodyPr/>
        <a:lstStyle/>
        <a:p>
          <a:endParaRPr lang="en-US"/>
        </a:p>
      </dgm:t>
    </dgm:pt>
    <dgm:pt modelId="{4538D7AB-B2AC-4A78-AC6E-30ABEADDEC8A}">
      <dgm:prSet phldrT="[Text]"/>
      <dgm:spPr/>
      <dgm:t>
        <a:bodyPr/>
        <a:lstStyle/>
        <a:p>
          <a:r>
            <a:rPr lang="en-US" dirty="0" err="1" smtClean="0"/>
            <a:t>Makanan</a:t>
          </a:r>
          <a:r>
            <a:rPr lang="en-US" dirty="0" smtClean="0"/>
            <a:t> </a:t>
          </a:r>
          <a:r>
            <a:rPr lang="en-US" dirty="0" err="1" smtClean="0"/>
            <a:t>saring</a:t>
          </a:r>
          <a:endParaRPr lang="en-US" dirty="0"/>
        </a:p>
      </dgm:t>
    </dgm:pt>
    <dgm:pt modelId="{D6C0B7C0-A5AF-47B5-95DD-C77B7102CB59}" type="parTrans" cxnId="{B11930FE-78D2-40FB-8DFA-2B45617C7025}">
      <dgm:prSet/>
      <dgm:spPr/>
      <dgm:t>
        <a:bodyPr/>
        <a:lstStyle/>
        <a:p>
          <a:endParaRPr lang="en-US"/>
        </a:p>
      </dgm:t>
    </dgm:pt>
    <dgm:pt modelId="{105530A3-ED98-419D-9FC8-7E7CBF647885}" type="sibTrans" cxnId="{B11930FE-78D2-40FB-8DFA-2B45617C7025}">
      <dgm:prSet/>
      <dgm:spPr/>
      <dgm:t>
        <a:bodyPr/>
        <a:lstStyle/>
        <a:p>
          <a:endParaRPr lang="en-US"/>
        </a:p>
      </dgm:t>
    </dgm:pt>
    <dgm:pt modelId="{51628583-6394-46F7-9CEB-7458F509BA4E}">
      <dgm:prSet/>
      <dgm:spPr/>
      <dgm:t>
        <a:bodyPr/>
        <a:lstStyle/>
        <a:p>
          <a:r>
            <a:rPr lang="en-US" dirty="0" err="1" smtClean="0"/>
            <a:t>Makanan</a:t>
          </a:r>
          <a:r>
            <a:rPr lang="en-US" dirty="0" smtClean="0"/>
            <a:t> </a:t>
          </a:r>
          <a:r>
            <a:rPr lang="en-US" dirty="0" err="1" smtClean="0"/>
            <a:t>cair</a:t>
          </a:r>
          <a:endParaRPr lang="en-US" dirty="0"/>
        </a:p>
      </dgm:t>
    </dgm:pt>
    <dgm:pt modelId="{D5E2F43A-4307-4ACE-AA98-AC546AA9EF50}" type="parTrans" cxnId="{CE2B68EB-3B2A-4E80-9FCE-D4F4E0FD44BE}">
      <dgm:prSet/>
      <dgm:spPr/>
      <dgm:t>
        <a:bodyPr/>
        <a:lstStyle/>
        <a:p>
          <a:endParaRPr lang="en-US"/>
        </a:p>
      </dgm:t>
    </dgm:pt>
    <dgm:pt modelId="{793078C5-7F9C-4FEF-9E9E-0B18A20BC550}" type="sibTrans" cxnId="{CE2B68EB-3B2A-4E80-9FCE-D4F4E0FD44BE}">
      <dgm:prSet/>
      <dgm:spPr/>
      <dgm:t>
        <a:bodyPr/>
        <a:lstStyle/>
        <a:p>
          <a:endParaRPr lang="en-US"/>
        </a:p>
      </dgm:t>
    </dgm:pt>
    <dgm:pt modelId="{98D5D87C-6C82-4EF5-80D6-258523160717}" type="pres">
      <dgm:prSet presAssocID="{FF7EBF61-9E25-4094-A4C4-1DDF1EC210DC}" presName="compositeShape" presStyleCnt="0">
        <dgm:presLayoutVars>
          <dgm:dir/>
          <dgm:resizeHandles/>
        </dgm:presLayoutVars>
      </dgm:prSet>
      <dgm:spPr/>
    </dgm:pt>
    <dgm:pt modelId="{0C246BEA-A932-4864-B631-8680CCB19244}" type="pres">
      <dgm:prSet presAssocID="{FF7EBF61-9E25-4094-A4C4-1DDF1EC210DC}" presName="pyramid" presStyleLbl="node1" presStyleIdx="0" presStyleCnt="1"/>
      <dgm:spPr/>
    </dgm:pt>
    <dgm:pt modelId="{B113A739-4B9F-4F40-8E70-86A7C6060834}" type="pres">
      <dgm:prSet presAssocID="{FF7EBF61-9E25-4094-A4C4-1DDF1EC210DC}" presName="theList" presStyleCnt="0"/>
      <dgm:spPr/>
    </dgm:pt>
    <dgm:pt modelId="{15DB7AFA-16ED-4078-8E54-38A9571930D6}" type="pres">
      <dgm:prSet presAssocID="{1D5EEF76-D41D-49FF-A8A8-90E7B9843B0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31ADE-7F8C-4999-8570-9AAD13F272F0}" type="pres">
      <dgm:prSet presAssocID="{1D5EEF76-D41D-49FF-A8A8-90E7B9843B0F}" presName="aSpace" presStyleCnt="0"/>
      <dgm:spPr/>
    </dgm:pt>
    <dgm:pt modelId="{E726F104-891C-4312-9081-3FD3A98891DB}" type="pres">
      <dgm:prSet presAssocID="{F284B7B4-7D89-4DCA-9BA6-96C8C6D6A4A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AC12F-014A-4FBF-96B8-95DF79939C59}" type="pres">
      <dgm:prSet presAssocID="{F284B7B4-7D89-4DCA-9BA6-96C8C6D6A4A4}" presName="aSpace" presStyleCnt="0"/>
      <dgm:spPr/>
    </dgm:pt>
    <dgm:pt modelId="{A2CFB4A6-B915-4ED1-802B-936DC18F1346}" type="pres">
      <dgm:prSet presAssocID="{4538D7AB-B2AC-4A78-AC6E-30ABEADDEC8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89E49-0712-43E1-AA2B-90314B688211}" type="pres">
      <dgm:prSet presAssocID="{4538D7AB-B2AC-4A78-AC6E-30ABEADDEC8A}" presName="aSpace" presStyleCnt="0"/>
      <dgm:spPr/>
    </dgm:pt>
    <dgm:pt modelId="{D4C64AE4-79B8-4208-8FD9-F348D30C5234}" type="pres">
      <dgm:prSet presAssocID="{51628583-6394-46F7-9CEB-7458F509BA4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46619-2FA3-4531-B67F-6228F3D6EB76}" type="pres">
      <dgm:prSet presAssocID="{51628583-6394-46F7-9CEB-7458F509BA4E}" presName="aSpace" presStyleCnt="0"/>
      <dgm:spPr/>
    </dgm:pt>
  </dgm:ptLst>
  <dgm:cxnLst>
    <dgm:cxn modelId="{3659CE43-43F2-4899-8053-440AA090CC89}" srcId="{FF7EBF61-9E25-4094-A4C4-1DDF1EC210DC}" destId="{1D5EEF76-D41D-49FF-A8A8-90E7B9843B0F}" srcOrd="0" destOrd="0" parTransId="{F28669FD-04ED-4F6E-9D9B-28AC67A55C35}" sibTransId="{47D3FA5F-292E-4B7C-9D44-43ED02F2389E}"/>
    <dgm:cxn modelId="{DDA2BA73-AB0A-4FE6-A036-AC178DA2133B}" type="presOf" srcId="{F284B7B4-7D89-4DCA-9BA6-96C8C6D6A4A4}" destId="{E726F104-891C-4312-9081-3FD3A98891DB}" srcOrd="0" destOrd="0" presId="urn:microsoft.com/office/officeart/2005/8/layout/pyramid2"/>
    <dgm:cxn modelId="{D66D6325-82FC-4272-BE51-D4B251C4F4FB}" type="presOf" srcId="{51628583-6394-46F7-9CEB-7458F509BA4E}" destId="{D4C64AE4-79B8-4208-8FD9-F348D30C5234}" srcOrd="0" destOrd="0" presId="urn:microsoft.com/office/officeart/2005/8/layout/pyramid2"/>
    <dgm:cxn modelId="{CE2B68EB-3B2A-4E80-9FCE-D4F4E0FD44BE}" srcId="{FF7EBF61-9E25-4094-A4C4-1DDF1EC210DC}" destId="{51628583-6394-46F7-9CEB-7458F509BA4E}" srcOrd="3" destOrd="0" parTransId="{D5E2F43A-4307-4ACE-AA98-AC546AA9EF50}" sibTransId="{793078C5-7F9C-4FEF-9E9E-0B18A20BC550}"/>
    <dgm:cxn modelId="{45634BB8-256C-4D0A-AB91-210BAA2DA28C}" type="presOf" srcId="{1D5EEF76-D41D-49FF-A8A8-90E7B9843B0F}" destId="{15DB7AFA-16ED-4078-8E54-38A9571930D6}" srcOrd="0" destOrd="0" presId="urn:microsoft.com/office/officeart/2005/8/layout/pyramid2"/>
    <dgm:cxn modelId="{7F8191D1-A1C7-4200-A42A-BFA74774762E}" type="presOf" srcId="{FF7EBF61-9E25-4094-A4C4-1DDF1EC210DC}" destId="{98D5D87C-6C82-4EF5-80D6-258523160717}" srcOrd="0" destOrd="0" presId="urn:microsoft.com/office/officeart/2005/8/layout/pyramid2"/>
    <dgm:cxn modelId="{E5669A70-92E3-462D-801A-0A1EE0A9556D}" srcId="{FF7EBF61-9E25-4094-A4C4-1DDF1EC210DC}" destId="{F284B7B4-7D89-4DCA-9BA6-96C8C6D6A4A4}" srcOrd="1" destOrd="0" parTransId="{DC34F654-6657-4081-93F7-13083D7FD4BA}" sibTransId="{41FFBA3F-EDD4-4D15-AB2D-EE5AA9042CA5}"/>
    <dgm:cxn modelId="{4DB8EDAB-BA26-4B70-B302-1797A3AD9AAA}" type="presOf" srcId="{4538D7AB-B2AC-4A78-AC6E-30ABEADDEC8A}" destId="{A2CFB4A6-B915-4ED1-802B-936DC18F1346}" srcOrd="0" destOrd="0" presId="urn:microsoft.com/office/officeart/2005/8/layout/pyramid2"/>
    <dgm:cxn modelId="{B11930FE-78D2-40FB-8DFA-2B45617C7025}" srcId="{FF7EBF61-9E25-4094-A4C4-1DDF1EC210DC}" destId="{4538D7AB-B2AC-4A78-AC6E-30ABEADDEC8A}" srcOrd="2" destOrd="0" parTransId="{D6C0B7C0-A5AF-47B5-95DD-C77B7102CB59}" sibTransId="{105530A3-ED98-419D-9FC8-7E7CBF647885}"/>
    <dgm:cxn modelId="{68D70BE4-5B3A-4151-8766-4043538D7EC2}" type="presParOf" srcId="{98D5D87C-6C82-4EF5-80D6-258523160717}" destId="{0C246BEA-A932-4864-B631-8680CCB19244}" srcOrd="0" destOrd="0" presId="urn:microsoft.com/office/officeart/2005/8/layout/pyramid2"/>
    <dgm:cxn modelId="{803C7C03-7389-4ED5-8808-99B60B98DB3A}" type="presParOf" srcId="{98D5D87C-6C82-4EF5-80D6-258523160717}" destId="{B113A739-4B9F-4F40-8E70-86A7C6060834}" srcOrd="1" destOrd="0" presId="urn:microsoft.com/office/officeart/2005/8/layout/pyramid2"/>
    <dgm:cxn modelId="{DAF36721-A63A-4255-90BB-94616CF413BC}" type="presParOf" srcId="{B113A739-4B9F-4F40-8E70-86A7C6060834}" destId="{15DB7AFA-16ED-4078-8E54-38A9571930D6}" srcOrd="0" destOrd="0" presId="urn:microsoft.com/office/officeart/2005/8/layout/pyramid2"/>
    <dgm:cxn modelId="{9DAECBF3-53FA-4D22-90D1-74A224D02CFF}" type="presParOf" srcId="{B113A739-4B9F-4F40-8E70-86A7C6060834}" destId="{AC731ADE-7F8C-4999-8570-9AAD13F272F0}" srcOrd="1" destOrd="0" presId="urn:microsoft.com/office/officeart/2005/8/layout/pyramid2"/>
    <dgm:cxn modelId="{6A7B3FC2-FED9-4E7E-B833-11F0115861BC}" type="presParOf" srcId="{B113A739-4B9F-4F40-8E70-86A7C6060834}" destId="{E726F104-891C-4312-9081-3FD3A98891DB}" srcOrd="2" destOrd="0" presId="urn:microsoft.com/office/officeart/2005/8/layout/pyramid2"/>
    <dgm:cxn modelId="{AD96A5AC-070C-46B2-AA26-474274525CFE}" type="presParOf" srcId="{B113A739-4B9F-4F40-8E70-86A7C6060834}" destId="{E80AC12F-014A-4FBF-96B8-95DF79939C59}" srcOrd="3" destOrd="0" presId="urn:microsoft.com/office/officeart/2005/8/layout/pyramid2"/>
    <dgm:cxn modelId="{F4627548-03F7-4A22-AB60-5DCF78920B71}" type="presParOf" srcId="{B113A739-4B9F-4F40-8E70-86A7C6060834}" destId="{A2CFB4A6-B915-4ED1-802B-936DC18F1346}" srcOrd="4" destOrd="0" presId="urn:microsoft.com/office/officeart/2005/8/layout/pyramid2"/>
    <dgm:cxn modelId="{1AC85BBF-76C0-4D43-A8D4-9F50D3775A7F}" type="presParOf" srcId="{B113A739-4B9F-4F40-8E70-86A7C6060834}" destId="{45789E49-0712-43E1-AA2B-90314B688211}" srcOrd="5" destOrd="0" presId="urn:microsoft.com/office/officeart/2005/8/layout/pyramid2"/>
    <dgm:cxn modelId="{357AB828-F955-48B1-BBE6-A93411EC7A23}" type="presParOf" srcId="{B113A739-4B9F-4F40-8E70-86A7C6060834}" destId="{D4C64AE4-79B8-4208-8FD9-F348D30C5234}" srcOrd="6" destOrd="0" presId="urn:microsoft.com/office/officeart/2005/8/layout/pyramid2"/>
    <dgm:cxn modelId="{C1A76676-8DA7-4A07-BD85-23BF27461712}" type="presParOf" srcId="{B113A739-4B9F-4F40-8E70-86A7C6060834}" destId="{AF046619-2FA3-4531-B67F-6228F3D6EB7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46BEA-A932-4864-B631-8680CCB19244}">
      <dsp:nvSpPr>
        <dsp:cNvPr id="0" name=""/>
        <dsp:cNvSpPr/>
      </dsp:nvSpPr>
      <dsp:spPr>
        <a:xfrm>
          <a:off x="2423160" y="0"/>
          <a:ext cx="4267200" cy="4267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B7AFA-16ED-4078-8E54-38A9571930D6}">
      <dsp:nvSpPr>
        <dsp:cNvPr id="0" name=""/>
        <dsp:cNvSpPr/>
      </dsp:nvSpPr>
      <dsp:spPr>
        <a:xfrm>
          <a:off x="4556760" y="427136"/>
          <a:ext cx="2773680" cy="75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Makanan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biasa</a:t>
          </a:r>
          <a:endParaRPr lang="en-US" sz="3000" kern="1200" dirty="0"/>
        </a:p>
      </dsp:txBody>
      <dsp:txXfrm>
        <a:off x="4593783" y="464159"/>
        <a:ext cx="2699634" cy="684382"/>
      </dsp:txXfrm>
    </dsp:sp>
    <dsp:sp modelId="{E726F104-891C-4312-9081-3FD3A98891DB}">
      <dsp:nvSpPr>
        <dsp:cNvPr id="0" name=""/>
        <dsp:cNvSpPr/>
      </dsp:nvSpPr>
      <dsp:spPr>
        <a:xfrm>
          <a:off x="4556760" y="1280368"/>
          <a:ext cx="2773680" cy="75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Makanan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lunak</a:t>
          </a:r>
          <a:endParaRPr lang="en-US" sz="3000" kern="1200" dirty="0"/>
        </a:p>
      </dsp:txBody>
      <dsp:txXfrm>
        <a:off x="4593783" y="1317391"/>
        <a:ext cx="2699634" cy="684382"/>
      </dsp:txXfrm>
    </dsp:sp>
    <dsp:sp modelId="{A2CFB4A6-B915-4ED1-802B-936DC18F1346}">
      <dsp:nvSpPr>
        <dsp:cNvPr id="0" name=""/>
        <dsp:cNvSpPr/>
      </dsp:nvSpPr>
      <dsp:spPr>
        <a:xfrm>
          <a:off x="4556760" y="2133600"/>
          <a:ext cx="2773680" cy="75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Makanan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saring</a:t>
          </a:r>
          <a:endParaRPr lang="en-US" sz="3000" kern="1200" dirty="0"/>
        </a:p>
      </dsp:txBody>
      <dsp:txXfrm>
        <a:off x="4593783" y="2170623"/>
        <a:ext cx="2699634" cy="684382"/>
      </dsp:txXfrm>
    </dsp:sp>
    <dsp:sp modelId="{D4C64AE4-79B8-4208-8FD9-F348D30C5234}">
      <dsp:nvSpPr>
        <dsp:cNvPr id="0" name=""/>
        <dsp:cNvSpPr/>
      </dsp:nvSpPr>
      <dsp:spPr>
        <a:xfrm>
          <a:off x="4556760" y="2986831"/>
          <a:ext cx="2773680" cy="75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Makanan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cair</a:t>
          </a:r>
          <a:endParaRPr lang="en-US" sz="3000" kern="1200" dirty="0"/>
        </a:p>
      </dsp:txBody>
      <dsp:txXfrm>
        <a:off x="4593783" y="3023854"/>
        <a:ext cx="2699634" cy="684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852A0-D306-4F33-919E-EFD66253312E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42B2D-ECC8-4101-A6C3-8665BAEB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53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CC0E6-9350-459E-9E52-04A0C1F78080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E0D23E-6AB4-4FC8-9EF6-CBDDBE0F823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d-ID" smtClean="0"/>
              <a:t>Surakarta, 11 - 13 April 2018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Pelatihan Dietetik Nasional AsDI Surakarta 2018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3507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CC0E6-9350-459E-9E52-04A0C1F78080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8925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79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97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42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76400"/>
            <a:ext cx="50800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76400"/>
            <a:ext cx="508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Dr. Lamiaa Ali</a:t>
            </a:r>
          </a:p>
          <a:p>
            <a:r>
              <a:rPr lang="en-GB"/>
              <a:t>Fnu-422</a:t>
            </a:r>
          </a:p>
        </p:txBody>
      </p:sp>
    </p:spTree>
    <p:extLst>
      <p:ext uri="{BB962C8B-B14F-4D97-AF65-F5344CB8AC3E}">
        <p14:creationId xmlns:p14="http://schemas.microsoft.com/office/powerpoint/2010/main" xmlns="" val="361648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0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905000"/>
            <a:ext cx="5435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905000"/>
            <a:ext cx="5435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1200" y="6096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Dr. Lamiaa Ali</a:t>
            </a:r>
          </a:p>
          <a:p>
            <a:r>
              <a:rPr lang="en-GB"/>
              <a:t>Fnu-422</a:t>
            </a:r>
          </a:p>
        </p:txBody>
      </p:sp>
    </p:spTree>
    <p:extLst>
      <p:ext uri="{BB962C8B-B14F-4D97-AF65-F5344CB8AC3E}">
        <p14:creationId xmlns:p14="http://schemas.microsoft.com/office/powerpoint/2010/main" xmlns="" val="306665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4319E-FB32-4BE1-A894-E31B93F6A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88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57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1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15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38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37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38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62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CDA5-7B43-49E7-B682-9A2F2D525A5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E6CBD-487E-467B-AC52-F10B472FC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62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135" y="179827"/>
            <a:ext cx="9144000" cy="1634905"/>
          </a:xfrm>
          <a:gradFill flip="none" rotWithShape="1">
            <a:gsLst>
              <a:gs pos="0">
                <a:schemeClr val="accent4">
                  <a:lumMod val="20000"/>
                  <a:lumOff val="8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ID" b="1" i="1" dirty="0" err="1" smtClean="0">
                <a:solidFill>
                  <a:srgbClr val="C00000"/>
                </a:solidFill>
                <a:latin typeface="Arial Narrow" pitchFamily="34" charset="0"/>
              </a:rPr>
              <a:t>Tatalaksana</a:t>
            </a:r>
            <a:r>
              <a:rPr lang="en-ID" b="1" i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ID" b="1" i="1" dirty="0" err="1" smtClean="0">
                <a:solidFill>
                  <a:srgbClr val="C00000"/>
                </a:solidFill>
                <a:latin typeface="Arial Narrow" pitchFamily="34" charset="0"/>
              </a:rPr>
              <a:t>Nutrisi</a:t>
            </a:r>
            <a:r>
              <a:rPr lang="en-ID" b="1" i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ID" b="1" i="1" dirty="0" err="1" smtClean="0">
                <a:solidFill>
                  <a:srgbClr val="C00000"/>
                </a:solidFill>
                <a:latin typeface="Arial Narrow" pitchFamily="34" charset="0"/>
              </a:rPr>
              <a:t>Perdarahan</a:t>
            </a:r>
            <a:r>
              <a:rPr lang="en-ID" b="1" i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ID" b="1" i="1" dirty="0" err="1" smtClean="0">
                <a:solidFill>
                  <a:srgbClr val="C00000"/>
                </a:solidFill>
                <a:latin typeface="Arial Narrow" pitchFamily="34" charset="0"/>
              </a:rPr>
              <a:t>Saluran</a:t>
            </a:r>
            <a:r>
              <a:rPr lang="en-ID" b="1" i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ID" b="1" i="1" dirty="0" err="1" smtClean="0">
                <a:solidFill>
                  <a:srgbClr val="C00000"/>
                </a:solidFill>
                <a:latin typeface="Arial Narrow" pitchFamily="34" charset="0"/>
              </a:rPr>
              <a:t>Cerna</a:t>
            </a:r>
            <a:endParaRPr lang="en-US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7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08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Proses</a:t>
            </a:r>
            <a:r>
              <a:rPr lang="en-US" sz="3600" dirty="0" smtClean="0"/>
              <a:t> </a:t>
            </a:r>
            <a:r>
              <a:rPr lang="en-US" sz="3600" dirty="0" err="1" smtClean="0"/>
              <a:t>Tatalaksana</a:t>
            </a:r>
            <a:r>
              <a:rPr lang="en-US" sz="3600" dirty="0" smtClean="0"/>
              <a:t> </a:t>
            </a:r>
            <a:r>
              <a:rPr lang="en-US" sz="3600" dirty="0" err="1" smtClean="0"/>
              <a:t>Nutrisi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6914" y="875212"/>
          <a:ext cx="9535885" cy="527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5487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i="1" dirty="0" err="1" smtClean="0"/>
              <a:t>Skrining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Gizi</a:t>
            </a:r>
            <a:r>
              <a:rPr lang="en-US" sz="2800" i="1" dirty="0" smtClean="0"/>
              <a:t> – </a:t>
            </a:r>
            <a:r>
              <a:rPr lang="en-US" sz="2800" i="1" dirty="0" smtClean="0"/>
              <a:t>Malnutrition </a:t>
            </a:r>
            <a:r>
              <a:rPr lang="en-US" sz="2800" i="1" dirty="0" smtClean="0"/>
              <a:t>Screening tool (MST)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6751" y="1071563"/>
          <a:ext cx="10858576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Skor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dirty="0" err="1" smtClean="0"/>
                        <a:t>Apakah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pasien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mengalami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penurunan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badan</a:t>
                      </a:r>
                      <a:r>
                        <a:rPr lang="en-US" dirty="0" smtClean="0"/>
                        <a:t> (BB) yang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diinginkan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direncanakan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6 </a:t>
                      </a:r>
                      <a:r>
                        <a:rPr lang="en-US" dirty="0" err="1" smtClean="0"/>
                        <a:t>bulan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terakhir</a:t>
                      </a:r>
                      <a:r>
                        <a:rPr lang="en-US" dirty="0" smtClean="0"/>
                        <a:t>?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err="1" smtClean="0"/>
                        <a:t>Tidak</a:t>
                      </a:r>
                      <a:endParaRPr lang="en-US" dirty="0" smtClean="0"/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Yakin (</a:t>
                      </a:r>
                      <a:r>
                        <a:rPr lang="en-US" dirty="0" err="1" smtClean="0"/>
                        <a:t>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misalnya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baju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menjadi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longgar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err="1" smtClean="0"/>
                        <a:t>Ya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penurunan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sebanyak</a:t>
                      </a:r>
                      <a:endParaRPr lang="en-US" dirty="0" smtClean="0"/>
                    </a:p>
                    <a:p>
                      <a:pPr marL="12573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1-5 kg</a:t>
                      </a:r>
                    </a:p>
                    <a:p>
                      <a:pPr marL="12573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6-10 kg</a:t>
                      </a:r>
                    </a:p>
                    <a:p>
                      <a:pPr marL="12573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11-15 kg</a:t>
                      </a:r>
                    </a:p>
                    <a:p>
                      <a:pPr marL="12573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&gt; 15 kg</a:t>
                      </a:r>
                    </a:p>
                    <a:p>
                      <a:pPr marL="12573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tahu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seberapa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banyak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penurunannya</a:t>
                      </a:r>
                      <a:endParaRPr lang="en-US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3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n-US" dirty="0" err="1" smtClean="0"/>
                        <a:t>Apakah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asupan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pasien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berkurang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karena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penurunan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nafsu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makan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kesulitan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menerima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makanan</a:t>
                      </a:r>
                      <a:r>
                        <a:rPr lang="en-US" baseline="0" dirty="0" smtClean="0"/>
                        <a:t>?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err="1" smtClean="0"/>
                        <a:t>Tidak</a:t>
                      </a:r>
                      <a:endParaRPr lang="en-US" dirty="0" smtClean="0"/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err="1" smtClean="0"/>
                        <a:t>Ya</a:t>
                      </a:r>
                      <a:endParaRPr lang="en-US" baseline="0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Skor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--------------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620" name="TextBox 4"/>
          <p:cNvSpPr txBox="1">
            <a:spLocks noChangeArrowheads="1"/>
          </p:cNvSpPr>
          <p:nvPr/>
        </p:nvSpPr>
        <p:spPr bwMode="auto">
          <a:xfrm>
            <a:off x="666713" y="5929330"/>
            <a:ext cx="10858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+mn-lt"/>
              </a:rPr>
              <a:t>Bila</a:t>
            </a:r>
            <a:r>
              <a:rPr lang="en-US" sz="2000" dirty="0">
                <a:latin typeface="+mn-lt"/>
              </a:rPr>
              <a:t> total </a:t>
            </a:r>
            <a:r>
              <a:rPr lang="en-US" sz="2000" b="1" u="sng" dirty="0" err="1">
                <a:latin typeface="+mn-lt"/>
              </a:rPr>
              <a:t>skor</a:t>
            </a:r>
            <a:r>
              <a:rPr lang="en-US" sz="2000" b="1" u="sng" dirty="0">
                <a:latin typeface="+mn-lt"/>
              </a:rPr>
              <a:t> &gt; 2, </a:t>
            </a:r>
            <a:r>
              <a:rPr lang="en-US" sz="2000" b="1" u="sng" dirty="0" err="1">
                <a:latin typeface="+mn-lt"/>
              </a:rPr>
              <a:t>pasien</a:t>
            </a:r>
            <a:r>
              <a:rPr lang="en-US" sz="2000" b="1" u="sng" dirty="0">
                <a:latin typeface="+mn-lt"/>
              </a:rPr>
              <a:t> </a:t>
            </a:r>
            <a:r>
              <a:rPr lang="en-US" sz="2000" b="1" u="sng" dirty="0" err="1">
                <a:latin typeface="+mn-lt"/>
              </a:rPr>
              <a:t>berisiko</a:t>
            </a:r>
            <a:r>
              <a:rPr lang="en-US" sz="2000" b="1" u="sng" dirty="0">
                <a:latin typeface="+mn-lt"/>
              </a:rPr>
              <a:t> </a:t>
            </a:r>
            <a:r>
              <a:rPr lang="en-US" sz="2000" b="1" u="sng" dirty="0" err="1">
                <a:latin typeface="+mn-lt"/>
              </a:rPr>
              <a:t>malnutrisi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dilakukan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rujukan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ke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tim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 smtClean="0">
                <a:latin typeface="+mn-lt"/>
              </a:rPr>
              <a:t>terapi</a:t>
            </a:r>
            <a:r>
              <a:rPr lang="en-US" sz="2000" b="1" i="1" dirty="0" smtClean="0">
                <a:latin typeface="+mn-lt"/>
              </a:rPr>
              <a:t> </a:t>
            </a:r>
            <a:r>
              <a:rPr lang="en-US" sz="2000" b="1" i="1" dirty="0" err="1" smtClean="0">
                <a:latin typeface="+mn-lt"/>
              </a:rPr>
              <a:t>gizi</a:t>
            </a:r>
            <a:r>
              <a:rPr lang="en-US" sz="2000" b="1" i="1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untuk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Tatalaksana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Lebih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Lanjut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3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3301253"/>
              </p:ext>
            </p:extLst>
          </p:nvPr>
        </p:nvGraphicFramePr>
        <p:xfrm>
          <a:off x="402399" y="1436156"/>
          <a:ext cx="11019885" cy="4608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0257">
                  <a:extLst>
                    <a:ext uri="{9D8B030D-6E8A-4147-A177-3AD203B41FA5}">
                      <a16:colId xmlns:a16="http://schemas.microsoft.com/office/drawing/2014/main" xmlns="" val="466654781"/>
                    </a:ext>
                  </a:extLst>
                </a:gridCol>
                <a:gridCol w="2529114">
                  <a:extLst>
                    <a:ext uri="{9D8B030D-6E8A-4147-A177-3AD203B41FA5}">
                      <a16:colId xmlns:a16="http://schemas.microsoft.com/office/drawing/2014/main" xmlns="" val="2410644564"/>
                    </a:ext>
                  </a:extLst>
                </a:gridCol>
                <a:gridCol w="2830257">
                  <a:extLst>
                    <a:ext uri="{9D8B030D-6E8A-4147-A177-3AD203B41FA5}">
                      <a16:colId xmlns:a16="http://schemas.microsoft.com/office/drawing/2014/main" xmlns="" val="3978806982"/>
                    </a:ext>
                  </a:extLst>
                </a:gridCol>
                <a:gridCol w="2830257">
                  <a:extLst>
                    <a:ext uri="{9D8B030D-6E8A-4147-A177-3AD203B41FA5}">
                      <a16:colId xmlns:a16="http://schemas.microsoft.com/office/drawing/2014/main" xmlns="" val="289704978"/>
                    </a:ext>
                  </a:extLst>
                </a:gridCol>
              </a:tblGrid>
              <a:tr h="837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Severe Malnutrition</a:t>
                      </a:r>
                      <a:endParaRPr lang="id-ID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(Malnutrisi Berat)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Moderate Malnutrition</a:t>
                      </a:r>
                      <a:endParaRPr lang="id-ID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(Malnutrisi Sedang)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Mild Malnutrition</a:t>
                      </a:r>
                      <a:endParaRPr lang="id-ID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(Malnutrisi Ringan)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extLst>
                  <a:ext uri="{0D108BD9-81ED-4DB2-BD59-A6C34878D82A}">
                    <a16:rowId xmlns:a16="http://schemas.microsoft.com/office/drawing/2014/main" xmlns="" val="3754989897"/>
                  </a:ext>
                </a:extLst>
              </a:tr>
              <a:tr h="418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Kode ICD 10: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E43.0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E44.0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E44.1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extLst>
                  <a:ext uri="{0D108BD9-81ED-4DB2-BD59-A6C34878D82A}">
                    <a16:rowId xmlns:a16="http://schemas.microsoft.com/office/drawing/2014/main" xmlns="" val="3433725318"/>
                  </a:ext>
                </a:extLst>
              </a:tr>
              <a:tr h="4189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IMT atau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 18.5 kg/m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&lt; 18.5 kg/m</a:t>
                      </a:r>
                      <a:r>
                        <a:rPr lang="en-US" sz="2000" baseline="30000">
                          <a:effectLst/>
                        </a:rPr>
                        <a:t>2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&lt; 18.5 kg/m</a:t>
                      </a:r>
                      <a:r>
                        <a:rPr lang="en-US" sz="2000" baseline="30000">
                          <a:effectLst/>
                        </a:rPr>
                        <a:t>2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extLst>
                  <a:ext uri="{0D108BD9-81ED-4DB2-BD59-A6C34878D82A}">
                    <a16:rowId xmlns:a16="http://schemas.microsoft.com/office/drawing/2014/main" xmlns="" val="742656860"/>
                  </a:ext>
                </a:extLst>
              </a:tr>
              <a:tr h="8378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Kehilangan BB yang tidak diinginkan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≥ 10 %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5-9 %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5-9 %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extLst>
                  <a:ext uri="{0D108BD9-81ED-4DB2-BD59-A6C34878D82A}">
                    <a16:rowId xmlns:a16="http://schemas.microsoft.com/office/drawing/2014/main" xmlns="" val="2765009809"/>
                  </a:ext>
                </a:extLst>
              </a:tr>
              <a:tr h="8378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Asupan makanan Suboptimal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extLst>
                  <a:ext uri="{0D108BD9-81ED-4DB2-BD59-A6C34878D82A}">
                    <a16:rowId xmlns:a16="http://schemas.microsoft.com/office/drawing/2014/main" xmlns="" val="15456039"/>
                  </a:ext>
                </a:extLst>
              </a:tr>
              <a:tr h="8378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Muscle wasting  dan atau subcutan fat loss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Berat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Sedang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Ringan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extLst>
                  <a:ext uri="{0D108BD9-81ED-4DB2-BD59-A6C34878D82A}">
                    <a16:rowId xmlns:a16="http://schemas.microsoft.com/office/drawing/2014/main" xmlns="" val="426710911"/>
                  </a:ext>
                </a:extLst>
              </a:tr>
              <a:tr h="418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3" marR="57263" marT="0" marB="0"/>
                </a:tc>
                <a:extLst>
                  <a:ext uri="{0D108BD9-81ED-4DB2-BD59-A6C34878D82A}">
                    <a16:rowId xmlns:a16="http://schemas.microsoft.com/office/drawing/2014/main" xmlns="" val="178240815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50619" y="698723"/>
            <a:ext cx="598638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Tabel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Kriteria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Malnutrisi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Dewasa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ICD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id-ID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dirty="0" smtClean="0">
                <a:solidFill>
                  <a:schemeClr val="tx2"/>
                </a:solidFill>
              </a:rPr>
              <a:t>Assesmen </a:t>
            </a:r>
            <a:r>
              <a:rPr lang="en-US" sz="4000" dirty="0" smtClean="0">
                <a:solidFill>
                  <a:schemeClr val="tx2"/>
                </a:solidFill>
              </a:rPr>
              <a:t>status </a:t>
            </a:r>
            <a:r>
              <a:rPr lang="en-US" sz="4000" dirty="0" err="1" smtClean="0">
                <a:solidFill>
                  <a:schemeClr val="tx2"/>
                </a:solidFill>
              </a:rPr>
              <a:t>gizi</a:t>
            </a:r>
            <a:endParaRPr lang="en-US" sz="4000" dirty="0" smtClean="0">
              <a:solidFill>
                <a:schemeClr val="tx2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Cara 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 Anamnesis diet (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/food recall)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antropometri</a:t>
            </a:r>
            <a:r>
              <a:rPr lang="en-US" dirty="0" smtClean="0"/>
              <a:t> (BB, TB, </a:t>
            </a:r>
            <a:r>
              <a:rPr lang="en-US" dirty="0" smtClean="0"/>
              <a:t>IMT, BIA-DEXA)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(</a:t>
            </a:r>
            <a:r>
              <a:rPr lang="en-US" dirty="0" err="1" smtClean="0"/>
              <a:t>limfosit</a:t>
            </a:r>
            <a:r>
              <a:rPr lang="en-US" dirty="0" smtClean="0"/>
              <a:t>, albumin,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profil</a:t>
            </a:r>
            <a:r>
              <a:rPr lang="en-US" dirty="0" smtClean="0"/>
              <a:t> lipid)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/>
              <a:t>TERAPI </a:t>
            </a:r>
            <a:r>
              <a:rPr lang="en-US" sz="5300" dirty="0" smtClean="0"/>
              <a:t>GIZI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Penentuan Jumlah Nutrisi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Penentuan Jenis Nutrisi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Penentuan Jadwal Pemberian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Penentuan Jalur Pemberian Nutrisi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Moniroting Evaluasi</a:t>
            </a:r>
          </a:p>
          <a:p>
            <a:pPr marL="457200" indent="-457200">
              <a:buFont typeface="+mj-lt"/>
              <a:buAutoNum type="arabicPeriod"/>
            </a:pPr>
            <a:endParaRPr lang="id-ID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760" y="4642720"/>
            <a:ext cx="442608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5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304800" y="523876"/>
            <a:ext cx="944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4000" b="1" dirty="0">
                <a:latin typeface="Agency FB" pitchFamily="34" charset="0"/>
              </a:rPr>
              <a:t>STRATEGI</a:t>
            </a:r>
            <a:r>
              <a:rPr lang="en-US" sz="4000" b="1" dirty="0">
                <a:latin typeface="Agency FB" pitchFamily="34" charset="0"/>
              </a:rPr>
              <a:t>  </a:t>
            </a:r>
            <a:r>
              <a:rPr lang="id-ID" sz="4000" b="1" dirty="0" smtClean="0">
                <a:latin typeface="Agency FB" pitchFamily="34" charset="0"/>
              </a:rPr>
              <a:t>TERAP</a:t>
            </a:r>
            <a:r>
              <a:rPr lang="en-US" sz="4000" b="1" dirty="0" smtClean="0">
                <a:latin typeface="Agency FB" pitchFamily="34" charset="0"/>
              </a:rPr>
              <a:t>I </a:t>
            </a:r>
            <a:r>
              <a:rPr lang="en-US" sz="4000" b="1" dirty="0">
                <a:latin typeface="Agency FB" pitchFamily="34" charset="0"/>
              </a:rPr>
              <a:t>GIZI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609600" y="1711326"/>
            <a:ext cx="92900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gency FB" pitchFamily="34" charset="0"/>
              </a:rPr>
              <a:t>Mempertahankan atau mencapai status gizi optimal ,melalui: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933451" y="2590801"/>
            <a:ext cx="10668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800">
                <a:latin typeface="Agency FB" pitchFamily="34" charset="0"/>
              </a:rPr>
              <a:t>  Pemenuhan kebutuhan energi dan protein yang meningkat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>
                <a:latin typeface="Agency FB" pitchFamily="34" charset="0"/>
              </a:rPr>
              <a:t>  Peningkatan asupan energi dan zat gizi melalui oral </a:t>
            </a:r>
          </a:p>
          <a:p>
            <a:pPr lvl="1"/>
            <a:r>
              <a:rPr lang="en-US" sz="2800">
                <a:latin typeface="Agency FB" pitchFamily="34" charset="0"/>
              </a:rPr>
              <a:t>    maupun rute lain  (enteral- parenteral)  dengan target 80 %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>
                <a:latin typeface="Agency FB" pitchFamily="34" charset="0"/>
              </a:rPr>
              <a:t>  Pencegahan penurunan berat badan  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>
                <a:latin typeface="Agency FB" pitchFamily="34" charset="0"/>
              </a:rPr>
              <a:t>  Mengurangi dampak dari perubahan gastrointestinal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0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9956800" cy="1066800"/>
          </a:xfrm>
        </p:spPr>
        <p:txBody>
          <a:bodyPr/>
          <a:lstStyle/>
          <a:p>
            <a:pPr algn="l" eaLnBrk="1" hangingPunct="1"/>
            <a:r>
              <a:rPr lang="en-US" altLang="id-ID" sz="2800" dirty="0" smtClean="0"/>
              <a:t>PENENTUAN PEMBERIAN NUTRISI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104648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8F8F8"/>
              </a:buClr>
              <a:buBlip>
                <a:blip r:embed="rId2"/>
              </a:buBlip>
            </a:pPr>
            <a:r>
              <a:rPr lang="en-US" altLang="id-ID" sz="2400" dirty="0" err="1" smtClean="0">
                <a:solidFill>
                  <a:srgbClr val="0070C0"/>
                </a:solidFill>
              </a:rPr>
              <a:t>Kapasitas</a:t>
            </a:r>
            <a:r>
              <a:rPr lang="en-US" altLang="id-ID" sz="2400" dirty="0" smtClean="0">
                <a:solidFill>
                  <a:srgbClr val="0070C0"/>
                </a:solidFill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</a:rPr>
              <a:t>dan</a:t>
            </a:r>
            <a:r>
              <a:rPr lang="en-US" altLang="id-ID" sz="2400" dirty="0" smtClean="0">
                <a:solidFill>
                  <a:srgbClr val="0070C0"/>
                </a:solidFill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</a:rPr>
              <a:t>fungsi</a:t>
            </a:r>
            <a:r>
              <a:rPr lang="en-US" altLang="id-ID" sz="2400" dirty="0" smtClean="0">
                <a:solidFill>
                  <a:srgbClr val="0070C0"/>
                </a:solidFill>
              </a:rPr>
              <a:t>  GI tract</a:t>
            </a:r>
          </a:p>
          <a:p>
            <a:pPr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Blip>
                <a:blip r:embed="rId2"/>
              </a:buBlip>
            </a:pPr>
            <a:r>
              <a:rPr lang="en-US" altLang="id-ID" sz="2400" dirty="0" err="1" smtClean="0">
                <a:solidFill>
                  <a:srgbClr val="0070C0"/>
                </a:solidFill>
              </a:rPr>
              <a:t>Kondisi</a:t>
            </a:r>
            <a:r>
              <a:rPr lang="en-US" altLang="id-ID" sz="2400" dirty="0" smtClean="0">
                <a:solidFill>
                  <a:srgbClr val="0070C0"/>
                </a:solidFill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</a:rPr>
              <a:t>kebutuhan</a:t>
            </a:r>
            <a:r>
              <a:rPr lang="en-US" altLang="id-ID" sz="2400" dirty="0" smtClean="0">
                <a:solidFill>
                  <a:srgbClr val="0070C0"/>
                </a:solidFill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</a:rPr>
              <a:t>metabolik</a:t>
            </a:r>
            <a:r>
              <a:rPr lang="en-US" altLang="id-ID" sz="2400" dirty="0" smtClean="0">
                <a:solidFill>
                  <a:srgbClr val="0070C0"/>
                </a:solidFill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</a:rPr>
              <a:t>berdasarkan</a:t>
            </a:r>
            <a:r>
              <a:rPr lang="en-US" altLang="id-ID" sz="2400" dirty="0" smtClean="0">
                <a:solidFill>
                  <a:srgbClr val="0070C0"/>
                </a:solidFill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</a:rPr>
              <a:t>klinis</a:t>
            </a:r>
            <a:r>
              <a:rPr lang="en-US" altLang="id-ID" sz="2400" dirty="0" smtClean="0">
                <a:solidFill>
                  <a:srgbClr val="0070C0"/>
                </a:solidFill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</a:rPr>
              <a:t>atau</a:t>
            </a:r>
            <a:r>
              <a:rPr lang="en-US" altLang="id-ID" sz="2400" dirty="0" smtClean="0">
                <a:solidFill>
                  <a:srgbClr val="0070C0"/>
                </a:solidFill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</a:rPr>
              <a:t>penyakit</a:t>
            </a:r>
            <a:r>
              <a:rPr lang="en-US" altLang="id-ID" sz="2400" dirty="0" smtClean="0">
                <a:solidFill>
                  <a:srgbClr val="0070C0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Blip>
                <a:blip r:embed="rId3"/>
              </a:buBlip>
            </a:pPr>
            <a:r>
              <a:rPr lang="en-US" altLang="id-ID" sz="2400" dirty="0" err="1" smtClean="0"/>
              <a:t>Kebutuhan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energi</a:t>
            </a:r>
            <a:r>
              <a:rPr lang="en-US" altLang="id-ID" sz="2400" dirty="0" smtClean="0"/>
              <a:t> (</a:t>
            </a:r>
            <a:r>
              <a:rPr lang="en-US" altLang="id-ID" sz="2400" dirty="0" err="1" smtClean="0"/>
              <a:t>kalori</a:t>
            </a:r>
            <a:r>
              <a:rPr lang="en-US" altLang="id-ID" sz="2400" dirty="0" smtClean="0"/>
              <a:t>) basal </a:t>
            </a:r>
            <a:r>
              <a:rPr lang="en-US" altLang="id-ID" sz="2400" dirty="0" err="1" smtClean="0"/>
              <a:t>dan</a:t>
            </a:r>
            <a:r>
              <a:rPr lang="en-US" altLang="id-ID" sz="2400" dirty="0" smtClean="0"/>
              <a:t> total</a:t>
            </a:r>
          </a:p>
          <a:p>
            <a:pPr lvl="1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Blip>
                <a:blip r:embed="rId3"/>
              </a:buBlip>
            </a:pPr>
            <a:r>
              <a:rPr lang="en-US" altLang="id-ID" sz="2400" dirty="0" err="1" smtClean="0"/>
              <a:t>Kebutuhan</a:t>
            </a:r>
            <a:r>
              <a:rPr lang="en-US" altLang="id-ID" sz="2400" dirty="0" smtClean="0"/>
              <a:t> protein</a:t>
            </a:r>
          </a:p>
          <a:p>
            <a:pPr lvl="1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Blip>
                <a:blip r:embed="rId3"/>
              </a:buBlip>
            </a:pPr>
            <a:r>
              <a:rPr lang="en-US" altLang="id-ID" sz="2400" dirty="0" err="1" smtClean="0"/>
              <a:t>Kebutuhan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cairan</a:t>
            </a:r>
            <a:endParaRPr lang="en-US" altLang="id-ID" sz="2400" dirty="0" smtClean="0"/>
          </a:p>
          <a:p>
            <a:pPr lvl="1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Blip>
                <a:blip r:embed="rId3"/>
              </a:buBlip>
            </a:pPr>
            <a:r>
              <a:rPr lang="en-US" altLang="id-ID" sz="2400" dirty="0" err="1" smtClean="0"/>
              <a:t>Densitas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kalori</a:t>
            </a:r>
            <a:endParaRPr lang="en-US" altLang="id-ID" sz="2400" dirty="0" smtClean="0"/>
          </a:p>
          <a:p>
            <a:pPr lvl="1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Blip>
                <a:blip r:embed="rId3"/>
              </a:buBlip>
            </a:pPr>
            <a:r>
              <a:rPr lang="en-US" altLang="id-ID" sz="2400" dirty="0" err="1" smtClean="0"/>
              <a:t>Kebutuhan</a:t>
            </a:r>
            <a:r>
              <a:rPr lang="en-US" altLang="id-ID" sz="2400" dirty="0" smtClean="0"/>
              <a:t> Vitamin Minerals</a:t>
            </a:r>
          </a:p>
          <a:p>
            <a:pPr lvl="1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Blip>
                <a:blip r:embed="rId3"/>
              </a:buBlip>
            </a:pPr>
            <a:r>
              <a:rPr lang="en-US" altLang="id-ID" sz="2400" dirty="0" smtClean="0"/>
              <a:t>Conditionally essential nutrient </a:t>
            </a:r>
          </a:p>
          <a:p>
            <a:pPr lvl="1" eaLnBrk="1" hangingPunct="1">
              <a:lnSpc>
                <a:spcPct val="40000"/>
              </a:lnSpc>
              <a:buClr>
                <a:srgbClr val="F8F8F8"/>
              </a:buClr>
              <a:buFont typeface="Wingdings" pitchFamily="2" charset="2"/>
              <a:buBlip>
                <a:blip r:embed="rId3"/>
              </a:buBlip>
            </a:pPr>
            <a:endParaRPr lang="en-US" altLang="id-ID" sz="2400" dirty="0" smtClean="0">
              <a:solidFill>
                <a:srgbClr val="66FF33"/>
              </a:solidFill>
            </a:endParaRPr>
          </a:p>
          <a:p>
            <a:pPr>
              <a:lnSpc>
                <a:spcPct val="80000"/>
              </a:lnSpc>
              <a:buClr>
                <a:srgbClr val="F8F8F8"/>
              </a:buClr>
              <a:buBlip>
                <a:blip r:embed="rId2"/>
              </a:buBlip>
            </a:pPr>
            <a:r>
              <a:rPr lang="en-US" altLang="id-ID" sz="2400" dirty="0" err="1" smtClean="0">
                <a:solidFill>
                  <a:srgbClr val="0070C0"/>
                </a:solidFill>
              </a:rPr>
              <a:t>Ketersediaan</a:t>
            </a:r>
            <a:r>
              <a:rPr lang="en-US" altLang="id-ID" sz="2400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Blip>
                <a:blip r:embed="rId2"/>
              </a:buBlip>
            </a:pPr>
            <a:r>
              <a:rPr lang="en-US" altLang="id-ID" sz="2400" dirty="0" err="1" smtClean="0">
                <a:solidFill>
                  <a:srgbClr val="0070C0"/>
                </a:solidFill>
              </a:rPr>
              <a:t>Lokasi</a:t>
            </a:r>
            <a:r>
              <a:rPr lang="en-US" altLang="id-ID" sz="2400" dirty="0" smtClean="0">
                <a:solidFill>
                  <a:srgbClr val="0070C0"/>
                </a:solidFill>
              </a:rPr>
              <a:t> &amp; diameter feeding tube</a:t>
            </a:r>
          </a:p>
          <a:p>
            <a:pPr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Blip>
                <a:blip r:embed="rId2"/>
              </a:buBlip>
            </a:pPr>
            <a:r>
              <a:rPr lang="en-US" altLang="id-ID" sz="2400" dirty="0" err="1" smtClean="0">
                <a:solidFill>
                  <a:srgbClr val="0070C0"/>
                </a:solidFill>
              </a:rPr>
              <a:t>Metode</a:t>
            </a:r>
            <a:r>
              <a:rPr lang="en-US" altLang="id-ID" sz="2400" dirty="0" smtClean="0">
                <a:solidFill>
                  <a:srgbClr val="0070C0"/>
                </a:solidFill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</a:rPr>
              <a:t>Pemberian</a:t>
            </a:r>
            <a:endParaRPr lang="en-US" altLang="id-ID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5402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Jumlah Nutrisi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521" y="2057402"/>
            <a:ext cx="4468586" cy="4024125"/>
          </a:xfrm>
        </p:spPr>
        <p:txBody>
          <a:bodyPr>
            <a:normAutofit fontScale="92500" lnSpcReduction="20000"/>
          </a:bodyPr>
          <a:lstStyle/>
          <a:p>
            <a:r>
              <a:rPr lang="id-ID" sz="2800" dirty="0" smtClean="0"/>
              <a:t>Kebutuhan Energi</a:t>
            </a:r>
          </a:p>
          <a:p>
            <a:pPr lvl="1"/>
            <a:r>
              <a:rPr lang="id-ID" sz="2800" dirty="0" smtClean="0"/>
              <a:t>Ideal : Kalorimetri Inderik</a:t>
            </a:r>
          </a:p>
          <a:p>
            <a:r>
              <a:rPr lang="id-ID" dirty="0"/>
              <a:t>Kebutuhan energi dipengaruhi usia, berat badan, jenis </a:t>
            </a:r>
            <a:r>
              <a:rPr lang="id-ID" dirty="0" smtClean="0"/>
              <a:t>kelamin,kondisi </a:t>
            </a:r>
            <a:r>
              <a:rPr lang="id-ID" dirty="0"/>
              <a:t>kesehatan</a:t>
            </a:r>
          </a:p>
          <a:p>
            <a:r>
              <a:rPr lang="id-ID" dirty="0"/>
              <a:t>Cara praktis penentuan kebutuhan energi</a:t>
            </a:r>
          </a:p>
          <a:p>
            <a:pPr lvl="1"/>
            <a:r>
              <a:rPr lang="id-ID" dirty="0"/>
              <a:t>Pria : 25-30 kalori x BB ideal</a:t>
            </a:r>
          </a:p>
          <a:p>
            <a:pPr lvl="1"/>
            <a:r>
              <a:rPr lang="id-ID" dirty="0"/>
              <a:t>Wanita : 20-25 kalori x BB ideal</a:t>
            </a:r>
          </a:p>
          <a:p>
            <a:r>
              <a:rPr lang="id-ID" dirty="0"/>
              <a:t>Cara lain : AKG, estimasi Haris benedict (HB)</a:t>
            </a:r>
            <a:endParaRPr lang="id-ID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95943" y="1632858"/>
            <a:ext cx="6123214" cy="4078156"/>
            <a:chOff x="195943" y="1632858"/>
            <a:chExt cx="6123214" cy="40781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943" y="1632858"/>
              <a:ext cx="6123214" cy="40781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616769" y="2427905"/>
              <a:ext cx="2149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/>
                <a:t>Kalorimetri Inderik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101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Tepat Jumlah/Kebutuhan Energi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9B-85A2-4FC3-9393-C462F3745CD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4784"/>
            <a:ext cx="109728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33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182033" y="381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/>
              <a:t>Dukungan</a:t>
            </a:r>
            <a:r>
              <a:rPr lang="en-US" sz="3200" dirty="0"/>
              <a:t> </a:t>
            </a:r>
            <a:r>
              <a:rPr lang="en-US" sz="3200" dirty="0" err="1"/>
              <a:t>Gizi</a:t>
            </a:r>
            <a:r>
              <a:rPr lang="en-US" sz="3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8351" y="1143000"/>
            <a:ext cx="4775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INDIKASI DUKUNGAN GIZI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3201" y="2057400"/>
            <a:ext cx="2154767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Asupan</a:t>
            </a:r>
            <a:r>
              <a:rPr lang="en-US" dirty="0">
                <a:solidFill>
                  <a:schemeClr val="tx1"/>
                </a:solidFill>
              </a:rPr>
              <a:t> &gt;75%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601" y="3352800"/>
            <a:ext cx="2256367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Diet &amp; </a:t>
            </a:r>
            <a:r>
              <a:rPr lang="en-US" dirty="0" err="1">
                <a:solidFill>
                  <a:schemeClr val="tx1"/>
                </a:solidFill>
              </a:rPr>
              <a:t>Konseling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gizi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1600" y="2057400"/>
            <a:ext cx="2438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Asupan</a:t>
            </a:r>
            <a:r>
              <a:rPr lang="en-US" dirty="0">
                <a:solidFill>
                  <a:schemeClr val="tx1"/>
                </a:solidFill>
              </a:rPr>
              <a:t> 60-75%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98033" y="2514601"/>
            <a:ext cx="0" cy="828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41600" y="3343276"/>
            <a:ext cx="2438400" cy="9239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Oral nutritional</a:t>
            </a:r>
          </a:p>
          <a:p>
            <a:pPr algn="ctr">
              <a:defRPr/>
            </a:pPr>
            <a:r>
              <a:rPr lang="en-US" dirty="0"/>
              <a:t>supplements</a:t>
            </a:r>
          </a:p>
          <a:p>
            <a:pPr algn="ctr">
              <a:defRPr/>
            </a:pPr>
            <a:r>
              <a:rPr lang="en-US" dirty="0"/>
              <a:t>(ONS)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84800" y="2047876"/>
            <a:ext cx="2851151" cy="64633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err="1"/>
              <a:t>Asupan</a:t>
            </a:r>
            <a:r>
              <a:rPr lang="en-US" dirty="0"/>
              <a:t> &lt; 60% &gt; 10 </a:t>
            </a:r>
            <a:r>
              <a:rPr lang="en-US" dirty="0" err="1"/>
              <a:t>hr</a:t>
            </a:r>
            <a:endParaRPr lang="en-US" dirty="0"/>
          </a:p>
          <a:p>
            <a:pPr>
              <a:defRPr/>
            </a:pPr>
            <a:r>
              <a:rPr lang="en-US" dirty="0"/>
              <a:t>•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mkn</a:t>
            </a:r>
            <a:r>
              <a:rPr lang="en-US" dirty="0"/>
              <a:t> &gt;7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84800" y="3352801"/>
            <a:ext cx="2851151" cy="3693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Enteral tube feeding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24767" y="4608513"/>
            <a:ext cx="1592103" cy="3693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&lt; 4-6 </a:t>
            </a:r>
            <a:r>
              <a:rPr lang="en-US" dirty="0" err="1"/>
              <a:t>minggu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91200" y="4608513"/>
            <a:ext cx="1592103" cy="3693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&gt; 4-6 </a:t>
            </a:r>
            <a:r>
              <a:rPr lang="en-US" dirty="0" err="1"/>
              <a:t>minggu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331200" y="4583114"/>
            <a:ext cx="1088760" cy="3693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&lt; 7  </a:t>
            </a:r>
            <a:r>
              <a:rPr lang="en-US" dirty="0" err="1"/>
              <a:t>hari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0469033" y="4583114"/>
            <a:ext cx="1024639" cy="3693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&gt; 7 </a:t>
            </a:r>
            <a:r>
              <a:rPr lang="en-US" dirty="0" err="1"/>
              <a:t>hari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471334" y="5297488"/>
            <a:ext cx="1957917" cy="64611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Nasogastric</a:t>
            </a:r>
          </a:p>
          <a:p>
            <a:pPr algn="ctr">
              <a:defRPr/>
            </a:pPr>
            <a:r>
              <a:rPr lang="en-US" dirty="0" err="1"/>
              <a:t>Nasoenteric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791201" y="5297488"/>
            <a:ext cx="2139951" cy="64611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Gastrostomy</a:t>
            </a:r>
          </a:p>
          <a:p>
            <a:pPr>
              <a:defRPr/>
            </a:pPr>
            <a:r>
              <a:rPr lang="en-US" dirty="0" err="1"/>
              <a:t>Jejunostomy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229601" y="5324476"/>
            <a:ext cx="1858433" cy="92392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Peripheral Parenteral</a:t>
            </a:r>
          </a:p>
          <a:p>
            <a:pPr algn="ctr">
              <a:defRPr/>
            </a:pPr>
            <a:r>
              <a:rPr lang="en-US" dirty="0"/>
              <a:t>Nutrition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534400" y="1981200"/>
            <a:ext cx="3352800" cy="92333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err="1"/>
              <a:t>Asupan</a:t>
            </a:r>
            <a:r>
              <a:rPr lang="en-US" dirty="0"/>
              <a:t> &lt; 60%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mkn</a:t>
            </a:r>
            <a:r>
              <a:rPr lang="en-US" dirty="0"/>
              <a:t> &amp; enteral &gt; 10 </a:t>
            </a:r>
            <a:r>
              <a:rPr lang="en-US" dirty="0" err="1"/>
              <a:t>hr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Gut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berfungsi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570384" y="3386138"/>
            <a:ext cx="3316816" cy="3683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Parenteral Nutrition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63200" y="5324476"/>
            <a:ext cx="1727200" cy="9239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Central Parenteral Nutrition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226800" y="4953001"/>
            <a:ext cx="0" cy="3476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4" idx="0"/>
          </p:cNvCxnSpPr>
          <p:nvPr/>
        </p:nvCxnSpPr>
        <p:spPr>
          <a:xfrm>
            <a:off x="9158817" y="4957763"/>
            <a:ext cx="0" cy="366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3" idx="0"/>
          </p:cNvCxnSpPr>
          <p:nvPr/>
        </p:nvCxnSpPr>
        <p:spPr>
          <a:xfrm>
            <a:off x="6851651" y="4953000"/>
            <a:ext cx="8467" cy="344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2" idx="0"/>
          </p:cNvCxnSpPr>
          <p:nvPr/>
        </p:nvCxnSpPr>
        <p:spPr>
          <a:xfrm flipH="1">
            <a:off x="4449234" y="4953000"/>
            <a:ext cx="29633" cy="344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1" idx="0"/>
          </p:cNvCxnSpPr>
          <p:nvPr/>
        </p:nvCxnSpPr>
        <p:spPr>
          <a:xfrm>
            <a:off x="10181168" y="3724275"/>
            <a:ext cx="800185" cy="858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0" idx="0"/>
          </p:cNvCxnSpPr>
          <p:nvPr/>
        </p:nvCxnSpPr>
        <p:spPr>
          <a:xfrm flipH="1">
            <a:off x="8875580" y="3695701"/>
            <a:ext cx="1330988" cy="887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745817" y="3938589"/>
            <a:ext cx="0" cy="669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28" idx="0"/>
          </p:cNvCxnSpPr>
          <p:nvPr/>
        </p:nvCxnSpPr>
        <p:spPr>
          <a:xfrm flipH="1">
            <a:off x="4220819" y="3952875"/>
            <a:ext cx="2524998" cy="655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6" idx="0"/>
          </p:cNvCxnSpPr>
          <p:nvPr/>
        </p:nvCxnSpPr>
        <p:spPr>
          <a:xfrm>
            <a:off x="10210800" y="3167064"/>
            <a:ext cx="19051" cy="219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722124" y="2709267"/>
            <a:ext cx="23693" cy="6308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860800" y="2509838"/>
            <a:ext cx="0" cy="8302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2" name="TextBox 69"/>
          <p:cNvSpPr txBox="1">
            <a:spLocks noChangeArrowheads="1"/>
          </p:cNvSpPr>
          <p:nvPr/>
        </p:nvSpPr>
        <p:spPr bwMode="auto">
          <a:xfrm>
            <a:off x="609600" y="6418264"/>
            <a:ext cx="1087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Algorithm of Nutritional Support for Cancer Patients (ESPEN, 2006; FESEO, 2008)</a:t>
            </a:r>
            <a:endParaRPr lang="en-US" sz="160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5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 smtClean="0"/>
              <a:t>Materi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25308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D" sz="3600" dirty="0" smtClean="0"/>
              <a:t>• </a:t>
            </a:r>
            <a:r>
              <a:rPr lang="en-ID" sz="3600" b="1" dirty="0" err="1" smtClean="0"/>
              <a:t>Definisi</a:t>
            </a:r>
            <a:r>
              <a:rPr lang="en-ID" sz="3600" b="1" dirty="0" smtClean="0"/>
              <a:t> </a:t>
            </a:r>
            <a:r>
              <a:rPr lang="en-ID" sz="3600" b="1" dirty="0" err="1" smtClean="0"/>
              <a:t>dan</a:t>
            </a:r>
            <a:r>
              <a:rPr lang="en-ID" sz="3600" b="1" dirty="0" smtClean="0"/>
              <a:t> </a:t>
            </a:r>
            <a:r>
              <a:rPr lang="en-ID" sz="3600" b="1" dirty="0" err="1" smtClean="0"/>
              <a:t>Jenis</a:t>
            </a:r>
            <a:r>
              <a:rPr lang="en-ID" sz="3600" b="1" dirty="0" smtClean="0"/>
              <a:t> </a:t>
            </a:r>
          </a:p>
          <a:p>
            <a:pPr>
              <a:buNone/>
            </a:pPr>
            <a:r>
              <a:rPr lang="en-ID" sz="3600" dirty="0" smtClean="0"/>
              <a:t>• </a:t>
            </a:r>
            <a:r>
              <a:rPr lang="en-ID" sz="3600" b="1" dirty="0" err="1" smtClean="0"/>
              <a:t>Etiologi</a:t>
            </a:r>
            <a:r>
              <a:rPr lang="id-ID" sz="3600" b="1" dirty="0" smtClean="0"/>
              <a:t> &amp; </a:t>
            </a:r>
            <a:r>
              <a:rPr lang="en-ID" sz="3600" b="1" dirty="0" err="1" smtClean="0"/>
              <a:t>Gejala</a:t>
            </a:r>
            <a:r>
              <a:rPr lang="en-ID" sz="3600" b="1" dirty="0" smtClean="0"/>
              <a:t> </a:t>
            </a:r>
            <a:r>
              <a:rPr lang="en-ID" sz="3600" b="1" dirty="0" err="1" smtClean="0"/>
              <a:t>Klinis</a:t>
            </a:r>
            <a:endParaRPr lang="id-ID" sz="3600" b="1" dirty="0" smtClean="0"/>
          </a:p>
          <a:p>
            <a:pPr>
              <a:buNone/>
            </a:pPr>
            <a:r>
              <a:rPr lang="en-ID" sz="3600" dirty="0" smtClean="0"/>
              <a:t>• </a:t>
            </a:r>
            <a:r>
              <a:rPr lang="en-ID" sz="3600" b="1" dirty="0" err="1" smtClean="0"/>
              <a:t>Tatalaksana</a:t>
            </a:r>
            <a:r>
              <a:rPr lang="id-ID" sz="3600" b="1" dirty="0" smtClean="0"/>
              <a:t> Umum</a:t>
            </a:r>
          </a:p>
          <a:p>
            <a:pPr>
              <a:buNone/>
            </a:pPr>
            <a:r>
              <a:rPr lang="en-ID" sz="3600" dirty="0" smtClean="0"/>
              <a:t>• </a:t>
            </a:r>
            <a:r>
              <a:rPr lang="en-ID" sz="3600" b="1" dirty="0" err="1" smtClean="0"/>
              <a:t>Tatalaksana</a:t>
            </a:r>
            <a:r>
              <a:rPr lang="en-ID" sz="3600" b="1" dirty="0" smtClean="0"/>
              <a:t> </a:t>
            </a:r>
            <a:r>
              <a:rPr lang="en-ID" sz="3600" b="1" dirty="0" err="1" smtClean="0"/>
              <a:t>Nutrisi</a:t>
            </a:r>
            <a:endParaRPr lang="id-ID" sz="3600" b="1" dirty="0" smtClean="0"/>
          </a:p>
          <a:p>
            <a:pPr>
              <a:buNone/>
            </a:pPr>
            <a:r>
              <a:rPr lang="en-ID" sz="3600" dirty="0" smtClean="0"/>
              <a:t>• </a:t>
            </a:r>
            <a:r>
              <a:rPr lang="en-ID" sz="3600" b="1" dirty="0" err="1" smtClean="0"/>
              <a:t>Kesimpulan</a:t>
            </a:r>
            <a:r>
              <a:rPr lang="en-ID" sz="3600" b="1" dirty="0" smtClean="0"/>
              <a:t> /Take </a:t>
            </a:r>
            <a:r>
              <a:rPr lang="en-ID" sz="3600" b="1" dirty="0"/>
              <a:t>home message</a:t>
            </a:r>
            <a:r>
              <a:rPr lang="en-ID" sz="3600" dirty="0"/>
              <a:t> </a:t>
            </a:r>
            <a:br>
              <a:rPr lang="en-ID" sz="3600" dirty="0"/>
            </a:b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653" y="1825625"/>
            <a:ext cx="4659464" cy="42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0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Jenis makanan bervariasi, komposisi seimbang</a:t>
            </a:r>
          </a:p>
          <a:p>
            <a:r>
              <a:rPr lang="id-ID" dirty="0" smtClean="0"/>
              <a:t>Jenis terdiri dari</a:t>
            </a:r>
          </a:p>
          <a:p>
            <a:pPr lvl="1"/>
            <a:r>
              <a:rPr lang="id-ID" dirty="0" smtClean="0"/>
              <a:t>Makronutrien (protein, lemak, karbohidrat)</a:t>
            </a:r>
          </a:p>
          <a:p>
            <a:pPr lvl="1"/>
            <a:r>
              <a:rPr lang="id-ID" dirty="0" smtClean="0"/>
              <a:t>Mikronutrient (vitamin, mineral)</a:t>
            </a:r>
          </a:p>
          <a:p>
            <a:pPr lvl="1"/>
            <a:r>
              <a:rPr lang="id-ID" dirty="0" smtClean="0"/>
              <a:t>Air (20 cc/kg BB ideal)</a:t>
            </a:r>
          </a:p>
          <a:p>
            <a:r>
              <a:rPr lang="id-ID" dirty="0" smtClean="0"/>
              <a:t>Kebutuhan sesuai kondisi status gizi dan klinis (AKG)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9B-85A2-4FC3-9393-C462F3745C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0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NUTRISI MAKRO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Protein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5514637"/>
            <a:ext cx="3271027" cy="704059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1,</a:t>
            </a:r>
            <a:r>
              <a:rPr lang="id-ID" sz="2000" dirty="0" smtClean="0"/>
              <a:t>0</a:t>
            </a:r>
            <a:r>
              <a:rPr lang="en-US" sz="2000" dirty="0" smtClean="0"/>
              <a:t>-1,5 </a:t>
            </a:r>
            <a:r>
              <a:rPr lang="en-US" sz="2000" dirty="0"/>
              <a:t>gram protein per kg </a:t>
            </a:r>
            <a:r>
              <a:rPr lang="id-ID" sz="2000" dirty="0" smtClean="0"/>
              <a:t>BB/hari</a:t>
            </a:r>
            <a:endParaRPr lang="en-US" sz="2000" dirty="0"/>
          </a:p>
          <a:p>
            <a:endParaRPr lang="id-ID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Lemak</a:t>
            </a:r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857" y="2963334"/>
            <a:ext cx="3274913" cy="268635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366857" y="5649686"/>
            <a:ext cx="3456432" cy="897468"/>
          </a:xfrm>
        </p:spPr>
        <p:txBody>
          <a:bodyPr>
            <a:noAutofit/>
          </a:bodyPr>
          <a:lstStyle/>
          <a:p>
            <a:pPr algn="ctr"/>
            <a:r>
              <a:rPr lang="id-ID" sz="2000" dirty="0" smtClean="0"/>
              <a:t>20-30% KET</a:t>
            </a:r>
          </a:p>
          <a:p>
            <a:pPr algn="ctr"/>
            <a:r>
              <a:rPr lang="id-ID" sz="2000" dirty="0" smtClean="0"/>
              <a:t>PUFA, MUFA, SAFA</a:t>
            </a:r>
            <a:endParaRPr lang="id-ID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d-ID" dirty="0" smtClean="0"/>
              <a:t>Karbohidrat</a:t>
            </a:r>
            <a:endParaRPr lang="id-ID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799" y="2904565"/>
            <a:ext cx="3454399" cy="261007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049766" y="5514637"/>
            <a:ext cx="3456432" cy="1032517"/>
          </a:xfrm>
        </p:spPr>
        <p:txBody>
          <a:bodyPr>
            <a:noAutofit/>
          </a:bodyPr>
          <a:lstStyle/>
          <a:p>
            <a:pPr algn="ctr"/>
            <a:r>
              <a:rPr lang="id-ID" sz="2000" dirty="0" smtClean="0"/>
              <a:t>50-60% </a:t>
            </a:r>
            <a:r>
              <a:rPr lang="id-ID" sz="2000" dirty="0"/>
              <a:t>KET</a:t>
            </a:r>
          </a:p>
          <a:p>
            <a:pPr algn="ctr"/>
            <a:r>
              <a:rPr lang="id-ID" sz="2000" dirty="0" smtClean="0"/>
              <a:t>KOMPLEKS, SIMPLEKS, SERAT</a:t>
            </a:r>
            <a:endParaRPr lang="id-ID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21745"/>
          <a:stretch/>
        </p:blipFill>
        <p:spPr>
          <a:xfrm>
            <a:off x="685798" y="2904565"/>
            <a:ext cx="3271027" cy="26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1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990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Monitor status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endParaRPr lang="en-US" dirty="0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611" y="3812177"/>
            <a:ext cx="1056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905000"/>
            <a:ext cx="10972800" cy="2286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/>
              <a:t>Pertimbangkan</a:t>
            </a:r>
            <a:r>
              <a:rPr lang="en-US" dirty="0" smtClean="0"/>
              <a:t> :</a:t>
            </a:r>
          </a:p>
          <a:p>
            <a:pPr marL="573088" indent="-177800">
              <a:buFont typeface="Arial" pitchFamily="34" charset="0"/>
              <a:buNone/>
              <a:defRPr/>
            </a:pPr>
            <a:r>
              <a:rPr lang="en-US" dirty="0" smtClean="0">
                <a:latin typeface="Agency FB" pitchFamily="34" charset="0"/>
              </a:rPr>
              <a:t>- </a:t>
            </a:r>
            <a:r>
              <a:rPr lang="en-US" dirty="0" err="1" smtClean="0">
                <a:latin typeface="Agency FB" pitchFamily="34" charset="0"/>
              </a:rPr>
              <a:t>Kehilangan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cairan</a:t>
            </a:r>
            <a:r>
              <a:rPr lang="en-US" dirty="0" smtClean="0">
                <a:latin typeface="Agency FB" pitchFamily="34" charset="0"/>
              </a:rPr>
              <a:t> : </a:t>
            </a:r>
            <a:r>
              <a:rPr lang="en-US" dirty="0" err="1" smtClean="0">
                <a:latin typeface="Agency FB" pitchFamily="34" charset="0"/>
              </a:rPr>
              <a:t>urin</a:t>
            </a:r>
            <a:r>
              <a:rPr lang="en-US" dirty="0" smtClean="0">
                <a:latin typeface="Agency FB" pitchFamily="34" charset="0"/>
              </a:rPr>
              <a:t>, </a:t>
            </a:r>
            <a:r>
              <a:rPr lang="en-US" dirty="0" err="1" smtClean="0">
                <a:latin typeface="Agency FB" pitchFamily="34" charset="0"/>
              </a:rPr>
              <a:t>feses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Agency FB" pitchFamily="34" charset="0"/>
                <a:sym typeface="Wingdings" pitchFamily="2" charset="2"/>
              </a:rPr>
              <a:t>Defisit</a:t>
            </a:r>
            <a:r>
              <a:rPr lang="en-US" dirty="0" smtClean="0">
                <a:latin typeface="Agency FB" pitchFamily="34" charset="0"/>
                <a:sym typeface="Wingdings" pitchFamily="2" charset="2"/>
              </a:rPr>
              <a:t> (</a:t>
            </a:r>
            <a:r>
              <a:rPr lang="en-US" dirty="0" err="1" smtClean="0">
                <a:latin typeface="Agency FB" pitchFamily="34" charset="0"/>
                <a:sym typeface="Wingdings" pitchFamily="2" charset="2"/>
              </a:rPr>
              <a:t>Dehidrasi</a:t>
            </a:r>
            <a:r>
              <a:rPr lang="en-US" dirty="0" smtClean="0">
                <a:latin typeface="Agency FB" pitchFamily="34" charset="0"/>
                <a:sym typeface="Wingdings" pitchFamily="2" charset="2"/>
              </a:rPr>
              <a:t> &amp; </a:t>
            </a:r>
            <a:r>
              <a:rPr lang="en-US" dirty="0" err="1" smtClean="0">
                <a:latin typeface="Agency FB" pitchFamily="34" charset="0"/>
                <a:sym typeface="Wingdings" pitchFamily="2" charset="2"/>
              </a:rPr>
              <a:t>Hypovolemi</a:t>
            </a:r>
            <a:r>
              <a:rPr lang="en-US" dirty="0" smtClean="0">
                <a:latin typeface="Agency FB" pitchFamily="34" charset="0"/>
                <a:sym typeface="Wingdings" pitchFamily="2" charset="2"/>
              </a:rPr>
              <a:t>)</a:t>
            </a:r>
            <a:endParaRPr lang="en-US" dirty="0" smtClean="0">
              <a:latin typeface="Agency FB" pitchFamily="34" charset="0"/>
            </a:endParaRPr>
          </a:p>
          <a:p>
            <a:pPr marL="573088" indent="-177800">
              <a:buFont typeface="Arial" pitchFamily="34" charset="0"/>
              <a:buNone/>
              <a:defRPr/>
            </a:pPr>
            <a:r>
              <a:rPr lang="en-US" dirty="0" smtClean="0">
                <a:latin typeface="Agency FB" pitchFamily="34" charset="0"/>
              </a:rPr>
              <a:t>- </a:t>
            </a:r>
            <a:r>
              <a:rPr lang="en-US" dirty="0" err="1" smtClean="0">
                <a:latin typeface="Agency FB" pitchFamily="34" charset="0"/>
              </a:rPr>
              <a:t>Perubahan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keseimbangan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cairan</a:t>
            </a:r>
            <a:r>
              <a:rPr lang="en-US" dirty="0" smtClean="0">
                <a:latin typeface="Agency FB" pitchFamily="34" charset="0"/>
              </a:rPr>
              <a:t> (</a:t>
            </a:r>
            <a:r>
              <a:rPr lang="en-US" dirty="0" err="1" smtClean="0">
                <a:latin typeface="Agency FB" pitchFamily="34" charset="0"/>
              </a:rPr>
              <a:t>perub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metabolik</a:t>
            </a:r>
            <a:r>
              <a:rPr lang="en-US" dirty="0" smtClean="0">
                <a:latin typeface="Agency FB" pitchFamily="34" charset="0"/>
              </a:rPr>
              <a:t> &amp; </a:t>
            </a:r>
            <a:r>
              <a:rPr lang="en-US" dirty="0" err="1" smtClean="0">
                <a:latin typeface="Agency FB" pitchFamily="34" charset="0"/>
              </a:rPr>
              <a:t>treatmen</a:t>
            </a:r>
            <a:r>
              <a:rPr lang="en-US" dirty="0" smtClean="0">
                <a:latin typeface="Agency FB" pitchFamily="34" charset="0"/>
              </a:rPr>
              <a:t>) : </a:t>
            </a:r>
            <a:r>
              <a:rPr lang="en-US" dirty="0" err="1" smtClean="0">
                <a:latin typeface="Agency FB" pitchFamily="34" charset="0"/>
              </a:rPr>
              <a:t>kenaikkan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suhu</a:t>
            </a:r>
            <a:r>
              <a:rPr lang="en-US" dirty="0" smtClean="0">
                <a:latin typeface="Agency FB" pitchFamily="34" charset="0"/>
              </a:rPr>
              <a:t>, </a:t>
            </a:r>
            <a:r>
              <a:rPr lang="en-US" dirty="0" err="1" smtClean="0">
                <a:latin typeface="Agency FB" pitchFamily="34" charset="0"/>
              </a:rPr>
              <a:t>muntah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atau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diare</a:t>
            </a:r>
            <a:r>
              <a:rPr lang="en-US" dirty="0" smtClean="0">
                <a:latin typeface="Agency FB" pitchFamily="34" charset="0"/>
              </a:rPr>
              <a:t>)</a:t>
            </a:r>
          </a:p>
          <a:p>
            <a:pPr marL="573088" indent="-177800">
              <a:buFont typeface="Arial" pitchFamily="34" charset="0"/>
              <a:buNone/>
              <a:defRPr/>
            </a:pPr>
            <a:r>
              <a:rPr lang="en-US" dirty="0" smtClean="0">
                <a:latin typeface="Agency FB" pitchFamily="34" charset="0"/>
              </a:rPr>
              <a:t>- </a:t>
            </a:r>
            <a:r>
              <a:rPr lang="en-US" dirty="0" err="1" smtClean="0">
                <a:latin typeface="Agency FB" pitchFamily="34" charset="0"/>
              </a:rPr>
              <a:t>Obat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diuretik</a:t>
            </a:r>
            <a:r>
              <a:rPr lang="en-US" dirty="0" smtClean="0">
                <a:latin typeface="Agency FB" pitchFamily="34" charset="0"/>
              </a:rPr>
              <a:t> &amp; </a:t>
            </a:r>
            <a:r>
              <a:rPr lang="en-US" dirty="0" err="1" smtClean="0">
                <a:latin typeface="Agency FB" pitchFamily="34" charset="0"/>
              </a:rPr>
              <a:t>terapi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suportif</a:t>
            </a:r>
            <a:r>
              <a:rPr lang="en-US" dirty="0" smtClean="0">
                <a:latin typeface="Agency FB" pitchFamily="34" charset="0"/>
              </a:rPr>
              <a:t> (</a:t>
            </a:r>
            <a:r>
              <a:rPr lang="en-US" dirty="0" err="1" smtClean="0">
                <a:latin typeface="Agency FB" pitchFamily="34" charset="0"/>
              </a:rPr>
              <a:t>cairan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infus</a:t>
            </a:r>
            <a:r>
              <a:rPr lang="en-US" dirty="0" smtClean="0">
                <a:latin typeface="Agency FB" pitchFamily="34" charset="0"/>
              </a:rPr>
              <a:t> IV)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30/03/2018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Pelatihan Gizi - DPC AsDI Surakarta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349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508000" y="533400"/>
            <a:ext cx="1107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Agency FB" pitchFamily="34" charset="0"/>
              </a:rPr>
              <a:t>KEBUTUHAN VITAMIN MINERAL </a:t>
            </a:r>
          </a:p>
        </p:txBody>
      </p:sp>
      <p:sp>
        <p:nvSpPr>
          <p:cNvPr id="52227" name="Rectangle 13"/>
          <p:cNvSpPr>
            <a:spLocks noChangeArrowheads="1"/>
          </p:cNvSpPr>
          <p:nvPr/>
        </p:nvSpPr>
        <p:spPr bwMode="auto">
          <a:xfrm>
            <a:off x="711200" y="1524001"/>
            <a:ext cx="989584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600" dirty="0">
                <a:latin typeface="Agency FB" pitchFamily="34" charset="0"/>
              </a:rPr>
              <a:t>Vit dan Mineral sesuai anjuran kebutuhan kecuali bila ada mineral/elektrolit yang </a:t>
            </a:r>
            <a:r>
              <a:rPr lang="id-ID" sz="2600" dirty="0" smtClean="0">
                <a:latin typeface="Agency FB" pitchFamily="34" charset="0"/>
              </a:rPr>
              <a:t>rendah</a:t>
            </a:r>
            <a:endParaRPr lang="en-US" sz="2600" dirty="0" smtClean="0">
              <a:latin typeface="Agency FB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err="1" smtClean="0">
                <a:latin typeface="Agency FB" pitchFamily="34" charset="0"/>
              </a:rPr>
              <a:t>Kebutuhan</a:t>
            </a:r>
            <a:r>
              <a:rPr lang="en-US" sz="2600" dirty="0" smtClean="0">
                <a:latin typeface="Agency FB" pitchFamily="34" charset="0"/>
              </a:rPr>
              <a:t> (minimal) </a:t>
            </a:r>
            <a:r>
              <a:rPr lang="en-US" sz="2600" dirty="0" err="1" smtClean="0">
                <a:latin typeface="Agency FB" pitchFamily="34" charset="0"/>
              </a:rPr>
              <a:t>Sesuai</a:t>
            </a:r>
            <a:r>
              <a:rPr lang="en-US" sz="2600" dirty="0" smtClean="0">
                <a:latin typeface="Agency FB" pitchFamily="34" charset="0"/>
              </a:rPr>
              <a:t> AKG/RDA</a:t>
            </a:r>
            <a:endParaRPr lang="id-ID" sz="2600" dirty="0">
              <a:latin typeface="Agency FB" pitchFamily="34" charset="0"/>
            </a:endParaRPr>
          </a:p>
        </p:txBody>
      </p:sp>
      <p:sp>
        <p:nvSpPr>
          <p:cNvPr id="52228" name="Rectangle 9"/>
          <p:cNvSpPr>
            <a:spLocks noChangeArrowheads="1"/>
          </p:cNvSpPr>
          <p:nvPr/>
        </p:nvSpPr>
        <p:spPr bwMode="auto">
          <a:xfrm>
            <a:off x="711200" y="2438400"/>
            <a:ext cx="11074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lvl="1" indent="-347663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 err="1">
                <a:latin typeface="Agency FB" pitchFamily="34" charset="0"/>
              </a:rPr>
              <a:t>Defisiensi</a:t>
            </a:r>
            <a:r>
              <a:rPr lang="en-US" sz="2600" dirty="0">
                <a:latin typeface="Agency FB" pitchFamily="34" charset="0"/>
              </a:rPr>
              <a:t> yang paling </a:t>
            </a:r>
            <a:r>
              <a:rPr lang="en-US" sz="2600" dirty="0" err="1">
                <a:latin typeface="Agency FB" pitchFamily="34" charset="0"/>
              </a:rPr>
              <a:t>sering</a:t>
            </a:r>
            <a:r>
              <a:rPr lang="en-US" sz="2600" dirty="0">
                <a:latin typeface="Agency FB" pitchFamily="34" charset="0"/>
              </a:rPr>
              <a:t> </a:t>
            </a:r>
            <a:r>
              <a:rPr lang="en-US" sz="2600" dirty="0" err="1">
                <a:latin typeface="Agency FB" pitchFamily="34" charset="0"/>
              </a:rPr>
              <a:t>terjadi</a:t>
            </a:r>
            <a:r>
              <a:rPr lang="en-US" sz="2600" dirty="0">
                <a:latin typeface="Agency FB" pitchFamily="34" charset="0"/>
              </a:rPr>
              <a:t> </a:t>
            </a:r>
            <a:r>
              <a:rPr lang="en-US" sz="2600" dirty="0" err="1">
                <a:latin typeface="Agency FB" pitchFamily="34" charset="0"/>
              </a:rPr>
              <a:t>adalah</a:t>
            </a:r>
            <a:r>
              <a:rPr lang="en-US" sz="2600" dirty="0">
                <a:latin typeface="Agency FB" pitchFamily="34" charset="0"/>
              </a:rPr>
              <a:t>:  </a:t>
            </a:r>
          </a:p>
          <a:p>
            <a:pPr marL="347663" lvl="1" indent="-347663">
              <a:lnSpc>
                <a:spcPct val="90000"/>
              </a:lnSpc>
              <a:buFont typeface="Arial" pitchFamily="34" charset="0"/>
              <a:buNone/>
            </a:pPr>
            <a:r>
              <a:rPr lang="en-US" sz="2600" dirty="0">
                <a:latin typeface="Agency FB" pitchFamily="34" charset="0"/>
              </a:rPr>
              <a:t>	</a:t>
            </a:r>
            <a:r>
              <a:rPr lang="en-US" sz="2600" dirty="0" err="1">
                <a:latin typeface="Agency FB" pitchFamily="34" charset="0"/>
              </a:rPr>
              <a:t>asam</a:t>
            </a:r>
            <a:r>
              <a:rPr lang="en-US" sz="2600" dirty="0">
                <a:latin typeface="Agency FB" pitchFamily="34" charset="0"/>
              </a:rPr>
              <a:t> </a:t>
            </a:r>
            <a:r>
              <a:rPr lang="en-US" sz="2600" dirty="0" err="1">
                <a:latin typeface="Agency FB" pitchFamily="34" charset="0"/>
              </a:rPr>
              <a:t>folat</a:t>
            </a:r>
            <a:r>
              <a:rPr lang="en-US" sz="2600" dirty="0">
                <a:latin typeface="Agency FB" pitchFamily="34" charset="0"/>
              </a:rPr>
              <a:t>, Cu, Zn, Fe, Ca, Mg, Vitamins A, C, D</a:t>
            </a:r>
          </a:p>
        </p:txBody>
      </p:sp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651933" y="3249613"/>
            <a:ext cx="1093046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>
              <a:buFont typeface="Wingdings" pitchFamily="2" charset="2"/>
              <a:buChar char="§"/>
            </a:pPr>
            <a:r>
              <a:rPr lang="en-US" sz="2600">
                <a:latin typeface="Agency FB" pitchFamily="34" charset="0"/>
              </a:rPr>
              <a:t>Dapat diberikan dalam bentuk suplemen multivitamin</a:t>
            </a:r>
          </a:p>
        </p:txBody>
      </p:sp>
      <p:sp>
        <p:nvSpPr>
          <p:cNvPr id="52230" name="TextBox 3"/>
          <p:cNvSpPr txBox="1">
            <a:spLocks noChangeArrowheads="1"/>
          </p:cNvSpPr>
          <p:nvPr/>
        </p:nvSpPr>
        <p:spPr bwMode="auto">
          <a:xfrm>
            <a:off x="609600" y="3810001"/>
            <a:ext cx="10769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>
              <a:buFont typeface="Wingdings" pitchFamily="2" charset="2"/>
              <a:buChar char="§"/>
            </a:pPr>
            <a:r>
              <a:rPr lang="en-US" sz="2600" dirty="0" err="1">
                <a:latin typeface="Agency FB" pitchFamily="34" charset="0"/>
              </a:rPr>
              <a:t>Edukasi</a:t>
            </a:r>
            <a:r>
              <a:rPr lang="en-US" sz="2600" dirty="0">
                <a:latin typeface="Agency FB" pitchFamily="34" charset="0"/>
              </a:rPr>
              <a:t> </a:t>
            </a:r>
            <a:r>
              <a:rPr lang="en-US" sz="2600" dirty="0" err="1">
                <a:latin typeface="Agency FB" pitchFamily="34" charset="0"/>
              </a:rPr>
              <a:t>penderita</a:t>
            </a:r>
            <a:r>
              <a:rPr lang="en-US" sz="2600" dirty="0">
                <a:latin typeface="Agency FB" pitchFamily="34" charset="0"/>
              </a:rPr>
              <a:t> </a:t>
            </a:r>
            <a:r>
              <a:rPr lang="en-US" sz="2600" dirty="0" err="1">
                <a:latin typeface="Agency FB" pitchFamily="34" charset="0"/>
              </a:rPr>
              <a:t>kanker</a:t>
            </a:r>
            <a:r>
              <a:rPr lang="en-US" sz="2600" dirty="0">
                <a:latin typeface="Agency FB" pitchFamily="34" charset="0"/>
              </a:rPr>
              <a:t> </a:t>
            </a:r>
            <a:r>
              <a:rPr lang="en-US" sz="2600" dirty="0" err="1">
                <a:latin typeface="Agency FB" pitchFamily="34" charset="0"/>
              </a:rPr>
              <a:t>atau</a:t>
            </a:r>
            <a:r>
              <a:rPr lang="en-US" sz="2600" dirty="0">
                <a:latin typeface="Agency FB" pitchFamily="34" charset="0"/>
              </a:rPr>
              <a:t> </a:t>
            </a:r>
            <a:r>
              <a:rPr lang="en-US" sz="2600" dirty="0" err="1">
                <a:latin typeface="Agency FB" pitchFamily="34" charset="0"/>
              </a:rPr>
              <a:t>keluarga</a:t>
            </a:r>
            <a:r>
              <a:rPr lang="en-US" sz="2600" dirty="0">
                <a:latin typeface="Agency FB" pitchFamily="34" charset="0"/>
              </a:rPr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22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60" y="428605"/>
            <a:ext cx="11277600" cy="715963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Jenis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makanan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standar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khusus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rumah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sakit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  <a:sym typeface="Wingdings" pitchFamily="2" charset="2"/>
              </a:rPr>
              <a:t>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  <a:sym typeface="Wingdings" pitchFamily="2" charset="2"/>
              </a:rPr>
              <a:t>konsistensi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  <a:sym typeface="Wingdings" pitchFamily="2" charset="2"/>
              </a:rPr>
              <a:t>makanan</a:t>
            </a:r>
            <a:endParaRPr lang="en-US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09" y="1500174"/>
          <a:ext cx="975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/>
          <p:cNvSpPr/>
          <p:nvPr/>
        </p:nvSpPr>
        <p:spPr bwMode="auto">
          <a:xfrm>
            <a:off x="8572501" y="3786188"/>
            <a:ext cx="666751" cy="1928812"/>
          </a:xfrm>
          <a:prstGeom prst="leftBrace">
            <a:avLst>
              <a:gd name="adj1" fmla="val 8333"/>
              <a:gd name="adj2" fmla="val 5316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val 5"/>
          <p:cNvSpPr/>
          <p:nvPr/>
        </p:nvSpPr>
        <p:spPr bwMode="auto">
          <a:xfrm>
            <a:off x="9429752" y="3429000"/>
            <a:ext cx="2000249" cy="85725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latin typeface="Arial" charset="0"/>
              </a:rPr>
              <a:t>enteral</a:t>
            </a:r>
            <a:endParaRPr lang="en-US" sz="2400" dirty="0"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525000" y="5214938"/>
            <a:ext cx="2000251" cy="85725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latin typeface="Arial" charset="0"/>
              </a:rPr>
              <a:t>parenteral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8477251" y="2071688"/>
            <a:ext cx="762000" cy="50006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7224" name="TextBox 8"/>
          <p:cNvSpPr txBox="1">
            <a:spLocks noChangeArrowheads="1"/>
          </p:cNvSpPr>
          <p:nvPr/>
        </p:nvSpPr>
        <p:spPr bwMode="auto">
          <a:xfrm>
            <a:off x="9334500" y="1884363"/>
            <a:ext cx="200025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id-ID" sz="2400">
                <a:latin typeface="Microsoft Sans Serif" pitchFamily="34" charset="0"/>
              </a:rPr>
              <a:t>Berbasis nasi</a:t>
            </a:r>
          </a:p>
        </p:txBody>
      </p:sp>
    </p:spTree>
    <p:extLst>
      <p:ext uri="{BB962C8B-B14F-4D97-AF65-F5344CB8AC3E}">
        <p14:creationId xmlns:p14="http://schemas.microsoft.com/office/powerpoint/2010/main" xmlns="" val="19052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Jalur Pemberian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Oral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Enteral</a:t>
            </a:r>
            <a:endParaRPr lang="id-ID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974" y="2904066"/>
            <a:ext cx="3460316" cy="33567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d-ID" dirty="0" smtClean="0"/>
              <a:t>Parenteral</a:t>
            </a:r>
            <a:endParaRPr lang="id-ID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917" y="2904067"/>
            <a:ext cx="3438882" cy="3314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2904067"/>
            <a:ext cx="3452548" cy="33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0" y="71438"/>
          <a:ext cx="12192000" cy="6750050"/>
        </p:xfrm>
        <a:graphic>
          <a:graphicData uri="http://schemas.openxmlformats.org/presentationml/2006/ole">
            <p:oleObj spid="_x0000_s1038" name="Photo Editor Photo" r:id="rId3" imgW="5485714" imgH="5229955" progId="">
              <p:embed/>
            </p:oleObj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893574" y="2580968"/>
            <a:ext cx="8298426" cy="4240520"/>
            <a:chOff x="3893574" y="2580968"/>
            <a:chExt cx="8298426" cy="4240520"/>
          </a:xfrm>
        </p:grpSpPr>
        <p:sp>
          <p:nvSpPr>
            <p:cNvPr id="2" name="Rectangle 1"/>
            <p:cNvSpPr/>
            <p:nvPr/>
          </p:nvSpPr>
          <p:spPr>
            <a:xfrm>
              <a:off x="6651523" y="2580968"/>
              <a:ext cx="5540477" cy="4240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678129" y="2580968"/>
              <a:ext cx="1474839" cy="3082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93574" y="3303640"/>
              <a:ext cx="2492478" cy="324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xmlns="" val="1451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 smtClean="0"/>
              <a:t>Makanan</a:t>
            </a:r>
            <a:r>
              <a:rPr lang="en-US" altLang="id-ID" dirty="0" smtClean="0"/>
              <a:t> / </a:t>
            </a:r>
            <a:r>
              <a:rPr lang="en-US" altLang="id-ID" dirty="0" err="1" smtClean="0"/>
              <a:t>Nutrisi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Enteral</a:t>
            </a:r>
            <a:endParaRPr lang="en-US" alt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65" y="1357298"/>
            <a:ext cx="10572751" cy="4576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/</a:t>
            </a:r>
            <a:r>
              <a:rPr lang="en-US" sz="2400" dirty="0" err="1" smtClean="0"/>
              <a:t>suplai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gizi</a:t>
            </a:r>
            <a:r>
              <a:rPr lang="en-US" sz="2400" dirty="0" smtClean="0"/>
              <a:t> (</a:t>
            </a:r>
            <a:r>
              <a:rPr lang="en-US" sz="2400" dirty="0" err="1" smtClean="0"/>
              <a:t>kental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cair</a:t>
            </a:r>
            <a:r>
              <a:rPr lang="en-US" sz="2400" dirty="0" smtClean="0"/>
              <a:t>)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pencernaan</a:t>
            </a:r>
            <a:r>
              <a:rPr lang="en-US" sz="2400" dirty="0" smtClean="0"/>
              <a:t>,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pipa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memacu</a:t>
            </a:r>
            <a:r>
              <a:rPr lang="en-US" sz="2400" dirty="0" smtClean="0"/>
              <a:t> </a:t>
            </a:r>
            <a:r>
              <a:rPr lang="en-US" sz="2400" dirty="0" err="1" smtClean="0"/>
              <a:t>sekresi</a:t>
            </a:r>
            <a:r>
              <a:rPr lang="en-US" sz="2400" dirty="0" smtClean="0"/>
              <a:t> </a:t>
            </a:r>
            <a:r>
              <a:rPr lang="en-US" sz="2400" dirty="0" err="1" smtClean="0"/>
              <a:t>enzim</a:t>
            </a:r>
            <a:r>
              <a:rPr lang="en-US" sz="2400" dirty="0" smtClean="0"/>
              <a:t> </a:t>
            </a:r>
            <a:r>
              <a:rPr lang="en-US" sz="2400" dirty="0" err="1" smtClean="0"/>
              <a:t>pencernaan</a:t>
            </a:r>
            <a:r>
              <a:rPr lang="en-US" sz="2400" dirty="0" smtClean="0"/>
              <a:t>, 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atrofi</a:t>
            </a:r>
            <a:r>
              <a:rPr lang="en-US" sz="2400" dirty="0" smtClean="0"/>
              <a:t> </a:t>
            </a:r>
            <a:r>
              <a:rPr lang="en-US" sz="2400" dirty="0" err="1" smtClean="0"/>
              <a:t>vili</a:t>
            </a:r>
            <a:r>
              <a:rPr lang="en-US" sz="2400" dirty="0" smtClean="0"/>
              <a:t> </a:t>
            </a:r>
            <a:r>
              <a:rPr lang="en-US" sz="2400" dirty="0" err="1" smtClean="0"/>
              <a:t>usus</a:t>
            </a:r>
            <a:r>
              <a:rPr lang="en-US" sz="2400" dirty="0" smtClean="0"/>
              <a:t>, </a:t>
            </a:r>
            <a:r>
              <a:rPr lang="en-US" sz="2400" dirty="0" err="1" smtClean="0"/>
              <a:t>menghambat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translokasi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</a:t>
            </a:r>
            <a:endParaRPr lang="en-US" sz="2400" dirty="0" smtClean="0"/>
          </a:p>
          <a:p>
            <a:pPr>
              <a:lnSpc>
                <a:spcPct val="150000"/>
              </a:lnSpc>
              <a:defRPr/>
            </a:pPr>
            <a:r>
              <a:rPr lang="en-US" altLang="id-ID" sz="2400" b="1" i="1" dirty="0" smtClean="0"/>
              <a:t>IF THE GUT WORKS, USE IT!</a:t>
            </a:r>
            <a:endParaRPr lang="en-US" sz="2400" b="1" i="1" dirty="0" smtClean="0"/>
          </a:p>
          <a:p>
            <a:pPr>
              <a:lnSpc>
                <a:spcPct val="150000"/>
              </a:lnSpc>
              <a:defRPr/>
            </a:pPr>
            <a:r>
              <a:rPr lang="en-US" sz="2400" dirty="0" err="1" smtClean="0"/>
              <a:t>Rute</a:t>
            </a:r>
            <a:r>
              <a:rPr lang="en-US" sz="2400" dirty="0" smtClean="0"/>
              <a:t>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:</a:t>
            </a:r>
          </a:p>
          <a:p>
            <a:pPr marL="1009650" lvl="1" indent="-609600">
              <a:lnSpc>
                <a:spcPct val="150000"/>
              </a:lnSpc>
              <a:buFontTx/>
              <a:buAutoNum type="alphaLcParenR"/>
              <a:defRPr/>
            </a:pPr>
            <a:r>
              <a:rPr lang="en-US" sz="2000" dirty="0" err="1" smtClean="0"/>
              <a:t>Nasogastric</a:t>
            </a:r>
            <a:r>
              <a:rPr lang="en-US" sz="2000" dirty="0" smtClean="0"/>
              <a:t>, </a:t>
            </a:r>
            <a:r>
              <a:rPr lang="en-US" sz="2000" dirty="0" err="1" smtClean="0"/>
              <a:t>nasoduodenal</a:t>
            </a:r>
            <a:endParaRPr lang="en-US" sz="2000" dirty="0" smtClean="0"/>
          </a:p>
          <a:p>
            <a:pPr marL="1009650" lvl="1" indent="-609600">
              <a:lnSpc>
                <a:spcPct val="150000"/>
              </a:lnSpc>
              <a:buFontTx/>
              <a:buAutoNum type="alphaLcParenR"/>
              <a:defRPr/>
            </a:pPr>
            <a:r>
              <a:rPr lang="en-US" sz="2000" dirty="0" err="1" smtClean="0"/>
              <a:t>Gastrostomi</a:t>
            </a:r>
            <a:endParaRPr lang="en-US" sz="2000" dirty="0" smtClean="0"/>
          </a:p>
          <a:p>
            <a:pPr marL="1009650" lvl="1" indent="-609600">
              <a:lnSpc>
                <a:spcPct val="150000"/>
              </a:lnSpc>
              <a:buFontTx/>
              <a:buAutoNum type="alphaLcParenR"/>
              <a:defRPr/>
            </a:pPr>
            <a:r>
              <a:rPr lang="en-US" sz="2000" dirty="0" err="1" smtClean="0"/>
              <a:t>Jejunostomi</a:t>
            </a:r>
            <a:endParaRPr lang="en-US" sz="2400" dirty="0" smtClean="0"/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46660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id-ID" sz="3200" dirty="0" err="1" smtClean="0"/>
              <a:t>Jenis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Nutrisi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Enteral</a:t>
            </a:r>
            <a:r>
              <a:rPr lang="en-US" altLang="id-ID" sz="3200" dirty="0" smtClean="0"/>
              <a:t> 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41439"/>
            <a:ext cx="10972800" cy="4784725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id-ID" sz="2800" dirty="0" err="1" smtClean="0"/>
              <a:t>Racikan</a:t>
            </a:r>
            <a:r>
              <a:rPr lang="en-US" altLang="id-ID" sz="2800" dirty="0" smtClean="0"/>
              <a:t> (Home/Hospital Made) Natural Food :   </a:t>
            </a:r>
            <a:r>
              <a:rPr lang="en-US" altLang="id-ID" sz="2800" dirty="0" err="1" smtClean="0"/>
              <a:t>Makanan</a:t>
            </a:r>
            <a:r>
              <a:rPr lang="en-US" altLang="id-ID" sz="2800" dirty="0" smtClean="0"/>
              <a:t> Blender 	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 startAt="2"/>
            </a:pPr>
            <a:r>
              <a:rPr lang="en-US" altLang="id-ID" sz="2800" dirty="0" smtClean="0"/>
              <a:t>Formula </a:t>
            </a:r>
            <a:r>
              <a:rPr lang="en-US" altLang="id-ID" sz="2800" dirty="0" err="1" smtClean="0"/>
              <a:t>Komersial</a:t>
            </a:r>
            <a:r>
              <a:rPr lang="en-US" altLang="id-ID" sz="2800" dirty="0" smtClean="0"/>
              <a:t> </a:t>
            </a:r>
          </a:p>
          <a:p>
            <a:pPr marL="1009650" lvl="1" indent="-609600">
              <a:lnSpc>
                <a:spcPct val="9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en-US" altLang="id-ID" sz="2400" dirty="0" smtClean="0"/>
              <a:t>Formula </a:t>
            </a:r>
            <a:r>
              <a:rPr lang="en-US" altLang="id-ID" sz="2400" dirty="0" err="1" smtClean="0"/>
              <a:t>Polimerik</a:t>
            </a:r>
            <a:r>
              <a:rPr lang="en-US" altLang="id-ID" sz="2400" dirty="0" smtClean="0"/>
              <a:t> : </a:t>
            </a:r>
          </a:p>
          <a:p>
            <a:pPr marL="1409700" lvl="2" indent="-609600">
              <a:lnSpc>
                <a:spcPct val="90000"/>
              </a:lnSpc>
              <a:buClr>
                <a:schemeClr val="tx1"/>
              </a:buClr>
            </a:pPr>
            <a:r>
              <a:rPr lang="en-US" altLang="id-ID" sz="1800" dirty="0" err="1" smtClean="0"/>
              <a:t>Makronutrien</a:t>
            </a:r>
            <a:r>
              <a:rPr lang="en-US" altLang="id-ID" sz="1800" dirty="0" smtClean="0"/>
              <a:t> </a:t>
            </a:r>
            <a:r>
              <a:rPr lang="en-US" altLang="id-ID" sz="1800" dirty="0" err="1" smtClean="0"/>
              <a:t>utuh</a:t>
            </a:r>
            <a:r>
              <a:rPr lang="en-US" altLang="id-ID" sz="1800" dirty="0" smtClean="0"/>
              <a:t> (Protein, </a:t>
            </a:r>
            <a:r>
              <a:rPr lang="en-US" altLang="id-ID" sz="1800" dirty="0" err="1" smtClean="0"/>
              <a:t>Lemak</a:t>
            </a:r>
            <a:r>
              <a:rPr lang="en-US" altLang="id-ID" sz="1800" dirty="0" smtClean="0"/>
              <a:t>/ </a:t>
            </a:r>
            <a:r>
              <a:rPr lang="en-US" altLang="id-ID" sz="1800" dirty="0" err="1" smtClean="0"/>
              <a:t>Trigliserida</a:t>
            </a:r>
            <a:r>
              <a:rPr lang="en-US" altLang="id-ID" sz="1800" dirty="0" smtClean="0"/>
              <a:t>, KH)</a:t>
            </a:r>
          </a:p>
          <a:p>
            <a:pPr marL="1009650" lvl="1" indent="-609600">
              <a:lnSpc>
                <a:spcPct val="9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en-US" altLang="id-ID" sz="2400" dirty="0" smtClean="0"/>
              <a:t>Formula </a:t>
            </a:r>
            <a:r>
              <a:rPr lang="en-US" altLang="id-ID" sz="2400" dirty="0" err="1" smtClean="0"/>
              <a:t>Oligomerik</a:t>
            </a:r>
            <a:r>
              <a:rPr lang="en-US" altLang="id-ID" sz="2400" dirty="0" smtClean="0"/>
              <a:t>/</a:t>
            </a:r>
            <a:r>
              <a:rPr lang="en-US" altLang="id-ID" sz="2400" dirty="0" err="1" smtClean="0"/>
              <a:t>Monomerik</a:t>
            </a:r>
            <a:r>
              <a:rPr lang="en-US" altLang="id-ID" sz="2400" dirty="0" smtClean="0"/>
              <a:t>/</a:t>
            </a:r>
            <a:r>
              <a:rPr lang="en-US" altLang="id-ID" sz="2400" dirty="0" err="1" smtClean="0"/>
              <a:t>elemetal</a:t>
            </a:r>
            <a:r>
              <a:rPr lang="en-US" altLang="id-ID" sz="2400" dirty="0" smtClean="0"/>
              <a:t> : </a:t>
            </a:r>
          </a:p>
          <a:p>
            <a:pPr marL="1409700" lvl="2" indent="-609600">
              <a:lnSpc>
                <a:spcPct val="90000"/>
              </a:lnSpc>
              <a:buClr>
                <a:schemeClr val="tx1"/>
              </a:buClr>
            </a:pPr>
            <a:r>
              <a:rPr lang="en-US" altLang="id-ID" sz="1800" dirty="0" err="1" smtClean="0"/>
              <a:t>Lebih</a:t>
            </a:r>
            <a:r>
              <a:rPr lang="en-US" altLang="id-ID" sz="1800" dirty="0" smtClean="0"/>
              <a:t> </a:t>
            </a:r>
            <a:r>
              <a:rPr lang="en-US" altLang="id-ID" sz="1800" dirty="0" err="1" smtClean="0"/>
              <a:t>gampang</a:t>
            </a:r>
            <a:r>
              <a:rPr lang="en-US" altLang="id-ID" sz="1800" dirty="0" smtClean="0"/>
              <a:t> </a:t>
            </a:r>
            <a:r>
              <a:rPr lang="en-US" altLang="id-ID" sz="1800" dirty="0" err="1" smtClean="0"/>
              <a:t>dicerna</a:t>
            </a:r>
            <a:r>
              <a:rPr lang="en-US" altLang="id-ID" sz="1800" dirty="0" smtClean="0"/>
              <a:t>, </a:t>
            </a:r>
            <a:r>
              <a:rPr lang="en-US" altLang="id-ID" sz="1800" dirty="0" err="1" smtClean="0"/>
              <a:t>dlm</a:t>
            </a:r>
            <a:r>
              <a:rPr lang="en-US" altLang="id-ID" sz="1800" dirty="0" smtClean="0"/>
              <a:t> </a:t>
            </a:r>
            <a:r>
              <a:rPr lang="en-US" altLang="id-ID" sz="1800" dirty="0" err="1" smtClean="0"/>
              <a:t>bentuk</a:t>
            </a:r>
            <a:r>
              <a:rPr lang="en-US" altLang="id-ID" sz="1800" dirty="0" smtClean="0"/>
              <a:t> </a:t>
            </a:r>
            <a:r>
              <a:rPr lang="en-US" altLang="id-ID" sz="1800" dirty="0" err="1" smtClean="0"/>
              <a:t>tercerna</a:t>
            </a:r>
            <a:r>
              <a:rPr lang="en-US" altLang="id-ID" sz="1800" dirty="0" smtClean="0"/>
              <a:t> (</a:t>
            </a:r>
            <a:r>
              <a:rPr lang="en-US" altLang="id-ID" sz="1800" dirty="0" err="1" smtClean="0"/>
              <a:t>Asam</a:t>
            </a:r>
            <a:r>
              <a:rPr lang="en-US" altLang="id-ID" sz="1800" dirty="0" smtClean="0"/>
              <a:t> Amino, mono/</a:t>
            </a:r>
            <a:r>
              <a:rPr lang="en-US" altLang="id-ID" sz="1800" dirty="0" err="1" smtClean="0"/>
              <a:t>disakarida</a:t>
            </a:r>
            <a:r>
              <a:rPr lang="en-US" altLang="id-ID" sz="1800" dirty="0" smtClean="0"/>
              <a:t>, </a:t>
            </a:r>
            <a:r>
              <a:rPr lang="en-US" altLang="id-ID" sz="1800" dirty="0" err="1" smtClean="0"/>
              <a:t>asam</a:t>
            </a:r>
            <a:r>
              <a:rPr lang="en-US" altLang="id-ID" sz="1800" dirty="0" smtClean="0"/>
              <a:t> </a:t>
            </a:r>
            <a:r>
              <a:rPr lang="en-US" altLang="id-ID" sz="1800" dirty="0" err="1" smtClean="0"/>
              <a:t>lemak</a:t>
            </a:r>
            <a:r>
              <a:rPr lang="en-US" altLang="id-ID" sz="1800" dirty="0" smtClean="0"/>
              <a:t>)</a:t>
            </a:r>
          </a:p>
          <a:p>
            <a:pPr marL="1009650" lvl="1" indent="-609600">
              <a:lnSpc>
                <a:spcPct val="9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en-US" altLang="id-ID" sz="2400" dirty="0" smtClean="0"/>
              <a:t>Formula disease </a:t>
            </a:r>
            <a:r>
              <a:rPr lang="en-US" altLang="id-ID" sz="2400" dirty="0" err="1" smtClean="0"/>
              <a:t>spesifik</a:t>
            </a:r>
            <a:r>
              <a:rPr lang="en-US" altLang="id-ID" sz="2400" dirty="0" smtClean="0"/>
              <a:t>/</a:t>
            </a:r>
            <a:r>
              <a:rPr lang="en-US" altLang="id-ID" sz="2400" dirty="0" err="1" smtClean="0"/>
              <a:t>spesifik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penyakit</a:t>
            </a:r>
            <a:r>
              <a:rPr lang="en-US" altLang="id-ID" sz="2400" dirty="0" smtClean="0"/>
              <a:t> : </a:t>
            </a:r>
            <a:r>
              <a:rPr lang="en-US" altLang="id-ID" sz="2400" dirty="0" err="1" smtClean="0"/>
              <a:t>untuk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kebutuhan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metabolik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ttt</a:t>
            </a:r>
            <a:r>
              <a:rPr lang="en-US" altLang="id-ID" sz="2400" dirty="0" smtClean="0"/>
              <a:t> ( </a:t>
            </a:r>
            <a:r>
              <a:rPr lang="en-US" altLang="id-ID" sz="2400" dirty="0" err="1" smtClean="0"/>
              <a:t>gagal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ginjal</a:t>
            </a:r>
            <a:r>
              <a:rPr lang="en-US" altLang="id-ID" sz="2400" dirty="0" smtClean="0"/>
              <a:t> , </a:t>
            </a:r>
            <a:r>
              <a:rPr lang="en-US" altLang="id-ID" sz="2400" dirty="0" err="1" smtClean="0"/>
              <a:t>gangguan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hati</a:t>
            </a:r>
            <a:r>
              <a:rPr lang="en-US" altLang="id-ID" sz="2400" dirty="0" smtClean="0"/>
              <a:t>,  </a:t>
            </a:r>
            <a:r>
              <a:rPr lang="en-US" altLang="id-ID" sz="2400" dirty="0" err="1" smtClean="0"/>
              <a:t>anak</a:t>
            </a:r>
            <a:r>
              <a:rPr lang="en-US" altLang="id-ID" sz="2400" dirty="0" smtClean="0"/>
              <a:t>/inborn error of </a:t>
            </a:r>
            <a:r>
              <a:rPr lang="en-US" altLang="id-ID" sz="2400" dirty="0" err="1" smtClean="0"/>
              <a:t>metabolisme</a:t>
            </a:r>
            <a:r>
              <a:rPr lang="en-US" altLang="id-ID" sz="2400" dirty="0" smtClean="0"/>
              <a:t> )</a:t>
            </a:r>
          </a:p>
          <a:p>
            <a:pPr marL="1009650" lvl="1" indent="-609600">
              <a:lnSpc>
                <a:spcPct val="9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en-US" altLang="id-ID" sz="2400" dirty="0" smtClean="0"/>
              <a:t>Lain-lain :</a:t>
            </a:r>
          </a:p>
          <a:p>
            <a:pPr marL="1009650" lvl="1" indent="-609600">
              <a:lnSpc>
                <a:spcPct val="90000"/>
              </a:lnSpc>
              <a:buClr>
                <a:schemeClr val="tx1"/>
              </a:buClr>
            </a:pPr>
            <a:r>
              <a:rPr lang="en-US" altLang="id-ID" sz="2400" dirty="0" smtClean="0"/>
              <a:t>Modular solutions :       </a:t>
            </a:r>
            <a:r>
              <a:rPr lang="en-US" altLang="id-ID" sz="2400" dirty="0" err="1" smtClean="0"/>
              <a:t>Ditambahkan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utk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meningkatkan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kalori</a:t>
            </a:r>
            <a:r>
              <a:rPr lang="en-US" altLang="id-ID" sz="2400" dirty="0" smtClean="0"/>
              <a:t>, protein </a:t>
            </a:r>
            <a:r>
              <a:rPr lang="en-US" altLang="id-ID" sz="2400" dirty="0" err="1" smtClean="0"/>
              <a:t>dsb</a:t>
            </a:r>
            <a:endParaRPr lang="en-US" altLang="id-ID" sz="2400" dirty="0" smtClean="0"/>
          </a:p>
          <a:p>
            <a:pPr marL="1009650" lvl="1" indent="-609600">
              <a:lnSpc>
                <a:spcPct val="90000"/>
              </a:lnSpc>
              <a:buClr>
                <a:schemeClr val="tx1"/>
              </a:buClr>
            </a:pPr>
            <a:r>
              <a:rPr lang="en-US" altLang="id-ID" sz="2400" dirty="0" smtClean="0"/>
              <a:t>Hydration solutions :    Mineral, air</a:t>
            </a:r>
          </a:p>
          <a:p>
            <a:pPr marL="1009650" lvl="1" indent="-609600">
              <a:lnSpc>
                <a:spcPct val="90000"/>
              </a:lnSpc>
              <a:buClr>
                <a:schemeClr val="tx1"/>
              </a:buClr>
            </a:pPr>
            <a:r>
              <a:rPr lang="en-US" altLang="id-ID" sz="2400" dirty="0" smtClean="0"/>
              <a:t>Diet </a:t>
            </a:r>
            <a:r>
              <a:rPr lang="en-US" altLang="id-ID" sz="2400" dirty="0" err="1" smtClean="0"/>
              <a:t>astronot</a:t>
            </a:r>
            <a:endParaRPr lang="en-US" alt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65532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id-ID" dirty="0" smtClean="0">
                <a:latin typeface="Papyrus" pitchFamily="66" charset="0"/>
              </a:rPr>
              <a:t>Formula </a:t>
            </a:r>
            <a:r>
              <a:rPr lang="en-US" altLang="id-ID" dirty="0" err="1" smtClean="0">
                <a:latin typeface="Papyrus" pitchFamily="66" charset="0"/>
              </a:rPr>
              <a:t>komersial</a:t>
            </a:r>
            <a:r>
              <a:rPr lang="en-US" altLang="id-ID" dirty="0" smtClean="0">
                <a:latin typeface="Papyrus" pitchFamily="66" charset="0"/>
              </a:rPr>
              <a:t> (FK)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1" y="1524001"/>
          <a:ext cx="10191751" cy="4740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6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9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Jenis</a:t>
                      </a:r>
                      <a:r>
                        <a:rPr lang="en-US" sz="1600" dirty="0" smtClean="0"/>
                        <a:t> FK</a:t>
                      </a:r>
                      <a:endParaRPr lang="en-US" sz="1600" dirty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Indikasi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pemberian</a:t>
                      </a:r>
                      <a:endParaRPr lang="en-US" sz="1600" dirty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Contoh</a:t>
                      </a:r>
                      <a:endParaRPr lang="en-US" sz="1600" dirty="0"/>
                    </a:p>
                  </a:txBody>
                  <a:tcPr marL="121919" marR="121919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9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Rendah</a:t>
                      </a:r>
                      <a:r>
                        <a:rPr lang="en-US" sz="1600" dirty="0" smtClean="0"/>
                        <a:t> / </a:t>
                      </a:r>
                      <a:r>
                        <a:rPr lang="en-US" sz="1600" dirty="0" err="1" smtClean="0"/>
                        <a:t>bebas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laktosa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Tidak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tahan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laktosa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Nutramigen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nutrilon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smtClean="0"/>
                        <a:t>low lactose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06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Dengan</a:t>
                      </a:r>
                      <a:r>
                        <a:rPr lang="en-US" sz="1600" dirty="0" smtClean="0"/>
                        <a:t> MCT </a:t>
                      </a:r>
                    </a:p>
                    <a:p>
                      <a:r>
                        <a:rPr lang="en-US" sz="1600" dirty="0" smtClean="0"/>
                        <a:t>(as.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Lemak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rantai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sedang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Malabsorbsi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lemak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Portagen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pregestimil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nutrilon</a:t>
                      </a:r>
                      <a:r>
                        <a:rPr lang="en-US" sz="1600" dirty="0" smtClean="0"/>
                        <a:t> soya</a:t>
                      </a:r>
                    </a:p>
                  </a:txBody>
                  <a:tcPr marL="121919" marR="121919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Dengan</a:t>
                      </a:r>
                      <a:r>
                        <a:rPr lang="en-US" sz="1600" dirty="0" smtClean="0"/>
                        <a:t> BCAA</a:t>
                      </a:r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Sirosis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hati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Hepatosol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 </a:t>
                      </a:r>
                      <a:r>
                        <a:rPr lang="en-US" sz="1600" dirty="0" err="1" smtClean="0"/>
                        <a:t>tinggi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Katabolisme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meningkat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Peptisol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rendah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Gangguan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ginjal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Nephron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 marL="121919" marR="121919" marT="45726" marB="457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 </a:t>
                      </a:r>
                      <a:r>
                        <a:rPr lang="en-US" sz="1600" dirty="0" err="1" smtClean="0"/>
                        <a:t>terhidrolisa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Alergi</a:t>
                      </a:r>
                      <a:r>
                        <a:rPr lang="en-US" sz="1600" dirty="0" smtClean="0"/>
                        <a:t> protein</a:t>
                      </a:r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 marL="121919" marR="121919" marT="45726" marB="4572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Tanpa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susu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Tidak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tahan</a:t>
                      </a:r>
                      <a:r>
                        <a:rPr lang="en-US" sz="1600" dirty="0" smtClean="0"/>
                        <a:t> protein </a:t>
                      </a:r>
                      <a:r>
                        <a:rPr lang="en-US" sz="1600" dirty="0" err="1" smtClean="0"/>
                        <a:t>susu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LLM</a:t>
                      </a:r>
                    </a:p>
                  </a:txBody>
                  <a:tcPr marL="121919" marR="121919" marT="45726" marB="4572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Dengan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serat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Perlu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suplemen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serat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Entramix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Rendah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sisa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Reseksi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usus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Tanpa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serat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IG </a:t>
                      </a:r>
                      <a:r>
                        <a:rPr lang="en-US" sz="1600" dirty="0" err="1" smtClean="0"/>
                        <a:t>rendah</a:t>
                      </a:r>
                      <a:endParaRPr lang="en-US" sz="1600" dirty="0" smtClean="0"/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</a:t>
                      </a:r>
                    </a:p>
                  </a:txBody>
                  <a:tcPr marL="121919" marR="121919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Glucerna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</a:p>
                  </a:txBody>
                  <a:tcPr marL="121919" marR="121919" marT="45726" marB="4572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Cerna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85619" cy="4351338"/>
          </a:xfrm>
        </p:spPr>
        <p:txBody>
          <a:bodyPr>
            <a:normAutofit/>
          </a:bodyPr>
          <a:lstStyle/>
          <a:p>
            <a:r>
              <a:rPr lang="en-ID" b="1" dirty="0" err="1" smtClean="0"/>
              <a:t>Definisi</a:t>
            </a:r>
            <a:r>
              <a:rPr lang="en-ID" b="1" dirty="0"/>
              <a:t/>
            </a:r>
            <a:br>
              <a:rPr lang="en-ID" b="1" dirty="0"/>
            </a:br>
            <a:r>
              <a:rPr lang="en-ID" dirty="0"/>
              <a:t> </a:t>
            </a:r>
            <a:r>
              <a:rPr lang="id-ID" dirty="0" smtClean="0"/>
              <a:t>Perdarahan yang berasal dari bagian saluran cerna </a:t>
            </a:r>
            <a:r>
              <a:rPr lang="en-ID" dirty="0"/>
              <a:t/>
            </a:r>
            <a:br>
              <a:rPr lang="en-ID" dirty="0"/>
            </a:br>
            <a:r>
              <a:rPr lang="en-ID" dirty="0"/>
              <a:t> </a:t>
            </a:r>
            <a:r>
              <a:rPr lang="id-ID" dirty="0" smtClean="0"/>
              <a:t>Jenis : berdasarkan letak (terhadap </a:t>
            </a:r>
            <a:r>
              <a:rPr lang="en-ID" dirty="0" smtClean="0"/>
              <a:t>Ligament of </a:t>
            </a:r>
            <a:r>
              <a:rPr lang="en-ID" dirty="0" err="1" smtClean="0"/>
              <a:t>treitz</a:t>
            </a:r>
            <a:r>
              <a:rPr lang="id-ID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Perdarahan saluran cerna atas (</a:t>
            </a:r>
            <a:r>
              <a:rPr lang="en-ID" dirty="0" smtClean="0"/>
              <a:t>UGIB</a:t>
            </a:r>
            <a:r>
              <a:rPr lang="id-ID" dirty="0" smtClean="0"/>
              <a:t>) </a:t>
            </a:r>
            <a:r>
              <a:rPr lang="id-ID" dirty="0" smtClean="0">
                <a:sym typeface="Wingdings" panose="05000000000000000000" pitchFamily="2" charset="2"/>
              </a:rPr>
              <a:t> lebih sering</a:t>
            </a:r>
            <a:endParaRPr lang="id-ID" dirty="0" smtClean="0"/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Perdarahan </a:t>
            </a:r>
            <a:r>
              <a:rPr lang="id-ID" dirty="0"/>
              <a:t>saluran cerna atas </a:t>
            </a:r>
            <a:r>
              <a:rPr lang="id-ID" dirty="0" smtClean="0"/>
              <a:t>(</a:t>
            </a:r>
            <a:r>
              <a:rPr lang="en-ID" dirty="0" smtClean="0"/>
              <a:t>LGIB</a:t>
            </a:r>
            <a:r>
              <a:rPr lang="id-ID" dirty="0" smtClean="0"/>
              <a:t>)</a:t>
            </a:r>
            <a:r>
              <a:rPr lang="en-ID" dirty="0" smtClean="0"/>
              <a:t> </a:t>
            </a:r>
            <a:r>
              <a:rPr lang="en-ID" dirty="0"/>
              <a:t/>
            </a:r>
            <a:br>
              <a:rPr lang="en-ID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8473" y="1178334"/>
            <a:ext cx="47053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945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1600" y="1255714"/>
            <a:ext cx="1828800" cy="4016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fr-FR" altLang="id-ID" sz="2000" b="1" dirty="0" err="1" smtClean="0">
                <a:solidFill>
                  <a:srgbClr val="FF0000"/>
                </a:solidFill>
                <a:latin typeface="Arial" charset="0"/>
                <a:cs typeface="+mn-cs"/>
              </a:rPr>
              <a:t>Stomach</a:t>
            </a:r>
            <a:endParaRPr lang="fr-FR" altLang="id-ID" sz="2000" b="1" dirty="0" smtClean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32000" y="1250950"/>
            <a:ext cx="7315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fr-FR" altLang="id-ID" sz="24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Mechanicall</a:t>
            </a:r>
            <a:r>
              <a:rPr lang="fr-FR" altLang="id-ID" sz="2400" dirty="0" smtClean="0">
                <a:solidFill>
                  <a:schemeClr val="bg1"/>
                </a:solidFill>
                <a:latin typeface="Arial" charset="0"/>
                <a:cs typeface="+mn-cs"/>
              </a:rPr>
              <a:t> digestion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057400"/>
            <a:ext cx="20320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fr-FR" altLang="id-ID" b="1" dirty="0" err="1" smtClean="0">
                <a:solidFill>
                  <a:srgbClr val="FF0000"/>
                </a:solidFill>
                <a:latin typeface="Arial" charset="0"/>
                <a:cs typeface="+mn-cs"/>
              </a:rPr>
              <a:t>Duodenum</a:t>
            </a:r>
            <a:endParaRPr lang="fr-FR" altLang="id-ID" b="1" dirty="0" smtClean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032000" y="1905000"/>
            <a:ext cx="7112000" cy="738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fr-FR" altLang="id-ID" sz="24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Enzimatic</a:t>
            </a:r>
            <a:r>
              <a:rPr lang="fr-FR" altLang="id-ID" sz="2400" dirty="0" smtClean="0">
                <a:solidFill>
                  <a:schemeClr val="bg1"/>
                </a:solidFill>
                <a:latin typeface="Arial" charset="0"/>
                <a:cs typeface="+mn-cs"/>
              </a:rPr>
              <a:t> digestion</a:t>
            </a:r>
          </a:p>
          <a:p>
            <a:pPr algn="ctr" eaLnBrk="0" hangingPunct="0">
              <a:defRPr/>
            </a:pPr>
            <a:r>
              <a:rPr lang="id-ID" altLang="id-ID" dirty="0" smtClean="0">
                <a:solidFill>
                  <a:schemeClr val="bg1"/>
                </a:solidFill>
                <a:cs typeface="+mn-cs"/>
              </a:rPr>
              <a:t>Vitamin Larut Air (Vit B, C)</a:t>
            </a:r>
            <a:r>
              <a:rPr lang="en-US" altLang="id-ID" dirty="0" smtClean="0">
                <a:solidFill>
                  <a:schemeClr val="bg1"/>
                </a:solidFill>
                <a:cs typeface="+mn-cs"/>
              </a:rPr>
              <a:t>, Fe, </a:t>
            </a:r>
            <a:r>
              <a:rPr lang="en-US" altLang="id-ID" dirty="0" err="1" smtClean="0">
                <a:solidFill>
                  <a:schemeClr val="bg1"/>
                </a:solidFill>
                <a:cs typeface="+mn-cs"/>
              </a:rPr>
              <a:t>Mn</a:t>
            </a:r>
            <a:r>
              <a:rPr lang="en-US" altLang="id-ID" dirty="0" smtClean="0">
                <a:solidFill>
                  <a:schemeClr val="bg1"/>
                </a:solidFill>
                <a:cs typeface="+mn-cs"/>
              </a:rPr>
              <a:t>, Mg, Ca, </a:t>
            </a:r>
            <a:r>
              <a:rPr lang="en-US" altLang="id-ID" dirty="0" err="1" smtClean="0">
                <a:solidFill>
                  <a:schemeClr val="bg1"/>
                </a:solidFill>
                <a:cs typeface="+mn-cs"/>
              </a:rPr>
              <a:t>Folate</a:t>
            </a:r>
            <a:r>
              <a:rPr lang="fr-FR" altLang="id-ID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3048001"/>
            <a:ext cx="2032000" cy="3667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fr-FR" altLang="id-ID" b="1" dirty="0" err="1" smtClean="0">
                <a:solidFill>
                  <a:srgbClr val="FF0000"/>
                </a:solidFill>
                <a:latin typeface="Arial" charset="0"/>
                <a:cs typeface="+mn-cs"/>
              </a:rPr>
              <a:t>Jejunum</a:t>
            </a:r>
            <a:endParaRPr lang="fr-FR" altLang="id-ID" b="1" dirty="0" smtClean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32000" y="2667001"/>
            <a:ext cx="7213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fr-FR" altLang="id-ID" sz="2400" b="1" dirty="0">
                <a:solidFill>
                  <a:schemeClr val="bg1"/>
                </a:solidFill>
                <a:latin typeface="Arial" charset="0"/>
                <a:cs typeface="+mn-cs"/>
              </a:rPr>
              <a:t>High </a:t>
            </a:r>
            <a:r>
              <a:rPr lang="fr-FR" altLang="id-ID" sz="2400" b="1" dirty="0" err="1">
                <a:solidFill>
                  <a:schemeClr val="bg1"/>
                </a:solidFill>
                <a:latin typeface="Arial" charset="0"/>
                <a:cs typeface="+mn-cs"/>
              </a:rPr>
              <a:t>permeability</a:t>
            </a:r>
            <a:r>
              <a:rPr lang="fr-FR" altLang="id-ID" sz="2400" b="1" dirty="0">
                <a:solidFill>
                  <a:schemeClr val="bg1"/>
                </a:solidFill>
                <a:latin typeface="Arial" charset="0"/>
                <a:cs typeface="+mn-cs"/>
              </a:rPr>
              <a:t> and ABSORPTION</a:t>
            </a:r>
            <a:r>
              <a:rPr lang="fr-FR" altLang="id-ID" sz="2400" dirty="0">
                <a:solidFill>
                  <a:schemeClr val="bg1"/>
                </a:solidFill>
                <a:latin typeface="Arial" charset="0"/>
                <a:cs typeface="+mn-cs"/>
              </a:rPr>
              <a:t>:</a:t>
            </a:r>
          </a:p>
          <a:p>
            <a:pPr algn="ctr" eaLnBrk="0" hangingPunct="0">
              <a:defRPr/>
            </a:pPr>
            <a:r>
              <a:rPr lang="fr-FR" altLang="id-ID" sz="2000" dirty="0" err="1">
                <a:solidFill>
                  <a:schemeClr val="bg1"/>
                </a:solidFill>
                <a:latin typeface="Arial" charset="0"/>
                <a:cs typeface="+mn-cs"/>
              </a:rPr>
              <a:t>Monosakarida</a:t>
            </a:r>
            <a:r>
              <a:rPr lang="fr-FR" altLang="id-ID" sz="2000" dirty="0">
                <a:solidFill>
                  <a:schemeClr val="bg1"/>
                </a:solidFill>
                <a:latin typeface="Arial" charset="0"/>
                <a:cs typeface="+mn-cs"/>
              </a:rPr>
              <a:t>, Asam </a:t>
            </a:r>
            <a:r>
              <a:rPr lang="fr-FR" altLang="id-ID" sz="2000" dirty="0" err="1">
                <a:solidFill>
                  <a:schemeClr val="bg1"/>
                </a:solidFill>
                <a:latin typeface="Arial" charset="0"/>
                <a:cs typeface="+mn-cs"/>
              </a:rPr>
              <a:t>Amino</a:t>
            </a:r>
            <a:r>
              <a:rPr lang="fr-FR" altLang="id-ID" sz="2000" dirty="0">
                <a:solidFill>
                  <a:schemeClr val="bg1"/>
                </a:solidFill>
                <a:latin typeface="Arial" charset="0"/>
                <a:cs typeface="+mn-cs"/>
              </a:rPr>
              <a:t>, Asam </a:t>
            </a:r>
            <a:r>
              <a:rPr lang="fr-FR" altLang="id-ID" sz="2000" dirty="0" err="1">
                <a:solidFill>
                  <a:schemeClr val="bg1"/>
                </a:solidFill>
                <a:latin typeface="Arial" charset="0"/>
                <a:cs typeface="+mn-cs"/>
              </a:rPr>
              <a:t>Lemak</a:t>
            </a:r>
            <a:r>
              <a:rPr lang="fr-FR" altLang="id-ID" sz="2000" dirty="0">
                <a:solidFill>
                  <a:schemeClr val="bg1"/>
                </a:solidFill>
                <a:latin typeface="Arial" charset="0"/>
                <a:cs typeface="+mn-cs"/>
              </a:rPr>
              <a:t>, </a:t>
            </a:r>
            <a:r>
              <a:rPr lang="fr-FR" altLang="id-ID" sz="2000" dirty="0" err="1">
                <a:solidFill>
                  <a:schemeClr val="bg1"/>
                </a:solidFill>
                <a:latin typeface="Arial" charset="0"/>
                <a:cs typeface="+mn-cs"/>
              </a:rPr>
              <a:t>Vitamin</a:t>
            </a:r>
            <a:r>
              <a:rPr lang="fr-FR" altLang="id-ID" sz="200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altLang="id-ID" sz="2000" dirty="0" err="1">
                <a:solidFill>
                  <a:schemeClr val="bg1"/>
                </a:solidFill>
                <a:latin typeface="Arial" charset="0"/>
                <a:cs typeface="+mn-cs"/>
              </a:rPr>
              <a:t>Larut</a:t>
            </a:r>
            <a:r>
              <a:rPr lang="fr-FR" altLang="id-ID" sz="200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altLang="id-ID" sz="2000" dirty="0" err="1">
                <a:solidFill>
                  <a:schemeClr val="bg1"/>
                </a:solidFill>
                <a:latin typeface="Arial" charset="0"/>
                <a:cs typeface="+mn-cs"/>
              </a:rPr>
              <a:t>Lemak</a:t>
            </a:r>
            <a:r>
              <a:rPr lang="fr-FR" altLang="id-ID" sz="2000" dirty="0">
                <a:solidFill>
                  <a:schemeClr val="bg1"/>
                </a:solidFill>
                <a:latin typeface="Arial" charset="0"/>
                <a:cs typeface="+mn-cs"/>
              </a:rPr>
              <a:t> (ADEK), Air, Cl, Mg, Ca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1600" y="4365626"/>
            <a:ext cx="1828800" cy="3667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fr-FR" altLang="id-ID" b="1" smtClean="0">
                <a:solidFill>
                  <a:srgbClr val="FF0000"/>
                </a:solidFill>
                <a:latin typeface="Arial" charset="0"/>
                <a:cs typeface="+mn-cs"/>
              </a:rPr>
              <a:t>Ileum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032000" y="4191000"/>
            <a:ext cx="7010400" cy="9540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>
              <a:defRPr/>
            </a:pPr>
            <a:r>
              <a:rPr lang="fr-FR" altLang="id-ID" sz="2000" b="1" dirty="0">
                <a:solidFill>
                  <a:schemeClr val="bg1"/>
                </a:solidFill>
                <a:latin typeface="Arial" charset="0"/>
                <a:cs typeface="+mn-cs"/>
              </a:rPr>
              <a:t>ABSORPTION </a:t>
            </a:r>
            <a:r>
              <a:rPr lang="fr-FR" altLang="id-ID" sz="2000" dirty="0">
                <a:solidFill>
                  <a:schemeClr val="bg1"/>
                </a:solidFill>
                <a:latin typeface="Arial" charset="0"/>
                <a:cs typeface="+mn-cs"/>
              </a:rPr>
              <a:t> : </a:t>
            </a:r>
          </a:p>
          <a:p>
            <a:pPr lvl="1" algn="ctr">
              <a:defRPr/>
            </a:pPr>
            <a:r>
              <a:rPr lang="fr-FR" altLang="id-ID" dirty="0" err="1">
                <a:solidFill>
                  <a:schemeClr val="bg1"/>
                </a:solidFill>
                <a:latin typeface="Arial" charset="0"/>
                <a:cs typeface="+mn-cs"/>
              </a:rPr>
              <a:t>Monosakarida</a:t>
            </a:r>
            <a:r>
              <a:rPr lang="fr-FR" altLang="id-ID" dirty="0">
                <a:solidFill>
                  <a:schemeClr val="bg1"/>
                </a:solidFill>
                <a:latin typeface="Arial" charset="0"/>
                <a:cs typeface="+mn-cs"/>
              </a:rPr>
              <a:t>, Asam </a:t>
            </a:r>
            <a:r>
              <a:rPr lang="fr-FR" altLang="id-ID" dirty="0" err="1">
                <a:solidFill>
                  <a:schemeClr val="bg1"/>
                </a:solidFill>
                <a:latin typeface="Arial" charset="0"/>
                <a:cs typeface="+mn-cs"/>
              </a:rPr>
              <a:t>Lemak</a:t>
            </a:r>
            <a:r>
              <a:rPr lang="fr-FR" altLang="id-ID" dirty="0">
                <a:solidFill>
                  <a:schemeClr val="bg1"/>
                </a:solidFill>
                <a:latin typeface="Arial" charset="0"/>
                <a:cs typeface="+mn-cs"/>
              </a:rPr>
              <a:t>, Vit. ADEK,  Air, </a:t>
            </a:r>
            <a:r>
              <a:rPr lang="fr-FR" altLang="id-ID" dirty="0" err="1">
                <a:solidFill>
                  <a:schemeClr val="bg1"/>
                </a:solidFill>
                <a:latin typeface="Arial" charset="0"/>
                <a:cs typeface="+mn-cs"/>
              </a:rPr>
              <a:t>Garam</a:t>
            </a:r>
            <a:r>
              <a:rPr lang="fr-FR" altLang="id-ID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altLang="id-ID" dirty="0" err="1">
                <a:solidFill>
                  <a:schemeClr val="bg1"/>
                </a:solidFill>
                <a:latin typeface="Arial" charset="0"/>
                <a:cs typeface="+mn-cs"/>
              </a:rPr>
              <a:t>Empedu</a:t>
            </a:r>
            <a:r>
              <a:rPr lang="fr-FR" altLang="id-ID" dirty="0">
                <a:solidFill>
                  <a:schemeClr val="bg1"/>
                </a:solidFill>
                <a:latin typeface="Arial" charset="0"/>
                <a:cs typeface="+mn-cs"/>
              </a:rPr>
              <a:t>, vit. B12, Na,</a:t>
            </a:r>
            <a:r>
              <a:rPr lang="en-US" altLang="id-ID" dirty="0">
                <a:solidFill>
                  <a:schemeClr val="bg1"/>
                </a:solidFill>
                <a:cs typeface="+mn-cs"/>
              </a:rPr>
              <a:t> K, </a:t>
            </a:r>
            <a:r>
              <a:rPr lang="en-US" altLang="id-ID" dirty="0" err="1">
                <a:solidFill>
                  <a:schemeClr val="bg1"/>
                </a:solidFill>
                <a:cs typeface="+mn-cs"/>
              </a:rPr>
              <a:t>Cl</a:t>
            </a:r>
            <a:endParaRPr lang="fr-FR" altLang="id-ID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01600" y="5218113"/>
            <a:ext cx="1828800" cy="366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fr-FR" altLang="id-ID" b="1" smtClean="0">
                <a:solidFill>
                  <a:srgbClr val="FF0000"/>
                </a:solidFill>
                <a:latin typeface="Arial" charset="0"/>
                <a:cs typeface="+mn-cs"/>
              </a:rPr>
              <a:t>Ileo caecal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032000" y="5181601"/>
            <a:ext cx="7010400" cy="701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fr-FR" altLang="id-ID" sz="20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Protects</a:t>
            </a:r>
            <a:r>
              <a:rPr lang="fr-FR" altLang="id-ID" sz="2000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altLang="id-ID" sz="20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small</a:t>
            </a:r>
            <a:r>
              <a:rPr lang="fr-FR" altLang="id-ID" sz="2000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altLang="id-ID" sz="20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bowel</a:t>
            </a:r>
            <a:r>
              <a:rPr lang="fr-FR" altLang="id-ID" sz="2000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altLang="id-ID" sz="20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from</a:t>
            </a:r>
            <a:r>
              <a:rPr lang="fr-FR" altLang="id-ID" sz="2000" dirty="0" smtClean="0">
                <a:solidFill>
                  <a:schemeClr val="bg1"/>
                </a:solidFill>
                <a:latin typeface="Arial" charset="0"/>
                <a:cs typeface="+mn-cs"/>
              </a:rPr>
              <a:t> infection</a:t>
            </a:r>
          </a:p>
          <a:p>
            <a:pPr algn="ctr" eaLnBrk="0" hangingPunct="0">
              <a:defRPr/>
            </a:pPr>
            <a:r>
              <a:rPr lang="fr-FR" altLang="id-ID" sz="20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Controlls</a:t>
            </a:r>
            <a:r>
              <a:rPr lang="fr-FR" altLang="id-ID" sz="2000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altLang="id-ID" sz="20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small</a:t>
            </a:r>
            <a:r>
              <a:rPr lang="fr-FR" altLang="id-ID" sz="2000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altLang="id-ID" sz="20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bowel</a:t>
            </a:r>
            <a:r>
              <a:rPr lang="fr-FR" altLang="id-ID" sz="2000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altLang="id-ID" sz="20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emptying</a:t>
            </a:r>
            <a:endParaRPr lang="fr-FR" altLang="id-ID" sz="2000" dirty="0" smtClean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01600" y="6240463"/>
            <a:ext cx="1828800" cy="366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fr-FR" altLang="id-ID" b="1" dirty="0" smtClean="0">
                <a:solidFill>
                  <a:srgbClr val="FF0000"/>
                </a:solidFill>
                <a:latin typeface="Arial" charset="0"/>
                <a:cs typeface="+mn-cs"/>
              </a:rPr>
              <a:t>Colon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032000" y="6019801"/>
            <a:ext cx="7010400" cy="6461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fr-FR" altLang="id-ID" b="1" dirty="0">
                <a:solidFill>
                  <a:schemeClr val="bg1"/>
                </a:solidFill>
                <a:latin typeface="Arial" charset="0"/>
                <a:cs typeface="+mn-cs"/>
              </a:rPr>
              <a:t>ABSORPTION</a:t>
            </a:r>
            <a:r>
              <a:rPr lang="fr-FR" altLang="id-ID" dirty="0">
                <a:solidFill>
                  <a:schemeClr val="bg1"/>
                </a:solidFill>
                <a:latin typeface="Arial" charset="0"/>
                <a:cs typeface="+mn-cs"/>
              </a:rPr>
              <a:t> : Water and Na absorption, </a:t>
            </a:r>
          </a:p>
          <a:p>
            <a:pPr algn="ctr" eaLnBrk="0" hangingPunct="0">
              <a:defRPr/>
            </a:pPr>
            <a:r>
              <a:rPr lang="fr-FR" altLang="id-ID" dirty="0" err="1">
                <a:solidFill>
                  <a:schemeClr val="bg1"/>
                </a:solidFill>
                <a:latin typeface="Arial" charset="0"/>
                <a:cs typeface="+mn-cs"/>
              </a:rPr>
              <a:t>Amonia</a:t>
            </a:r>
            <a:r>
              <a:rPr lang="fr-FR" altLang="id-ID" dirty="0">
                <a:solidFill>
                  <a:schemeClr val="bg1"/>
                </a:solidFill>
                <a:latin typeface="Arial" charset="0"/>
                <a:cs typeface="+mn-cs"/>
              </a:rPr>
              <a:t>, K and bicarbonate </a:t>
            </a:r>
            <a:r>
              <a:rPr lang="fr-FR" altLang="id-ID" dirty="0" err="1">
                <a:solidFill>
                  <a:schemeClr val="bg1"/>
                </a:solidFill>
                <a:latin typeface="Arial" charset="0"/>
                <a:cs typeface="+mn-cs"/>
              </a:rPr>
              <a:t>secretion</a:t>
            </a:r>
            <a:endParaRPr lang="fr-FR" altLang="id-ID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0972800" cy="1139825"/>
          </a:xfrm>
        </p:spPr>
        <p:txBody>
          <a:bodyPr/>
          <a:lstStyle/>
          <a:p>
            <a:pPr eaLnBrk="1" hangingPunct="1"/>
            <a:r>
              <a:rPr lang="en-US" altLang="id-ID" sz="4800" dirty="0" err="1" smtClean="0"/>
              <a:t>Fungsi</a:t>
            </a:r>
            <a:r>
              <a:rPr lang="id-ID" altLang="id-ID" sz="4800" dirty="0" smtClean="0"/>
              <a:t> Saluran Cerna</a:t>
            </a:r>
            <a:endParaRPr lang="en-US" altLang="id-ID" sz="4800" dirty="0" smtClean="0"/>
          </a:p>
        </p:txBody>
      </p:sp>
      <p:pic>
        <p:nvPicPr>
          <p:cNvPr id="162831" name="Picture 15" descr="89 Fi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96" r="1288" b="662"/>
          <a:stretch>
            <a:fillRect/>
          </a:stretch>
        </p:blipFill>
        <p:spPr>
          <a:xfrm>
            <a:off x="9042400" y="1066801"/>
            <a:ext cx="3149600" cy="5592763"/>
          </a:xfrm>
        </p:spPr>
      </p:pic>
    </p:spTree>
    <p:extLst>
      <p:ext uri="{BB962C8B-B14F-4D97-AF65-F5344CB8AC3E}">
        <p14:creationId xmlns:p14="http://schemas.microsoft.com/office/powerpoint/2010/main" xmlns="" val="24137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89 Fi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6" r="1288" b="662"/>
          <a:stretch>
            <a:fillRect/>
          </a:stretch>
        </p:blipFill>
        <p:spPr>
          <a:xfrm>
            <a:off x="3251200" y="0"/>
            <a:ext cx="57912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746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9144000" y="1371600"/>
            <a:ext cx="3048000" cy="1219200"/>
          </a:xfrm>
        </p:spPr>
        <p:txBody>
          <a:bodyPr/>
          <a:lstStyle/>
          <a:p>
            <a:pPr eaLnBrk="1" hangingPunct="1"/>
            <a:r>
              <a:rPr lang="en-US" altLang="id-ID" sz="2400" dirty="0" smtClean="0"/>
              <a:t>Polymeric</a:t>
            </a:r>
          </a:p>
          <a:p>
            <a:pPr eaLnBrk="1" hangingPunct="1"/>
            <a:r>
              <a:rPr lang="en-US" altLang="id-ID" sz="2400" dirty="0" err="1" smtClean="0"/>
              <a:t>Oligomeric</a:t>
            </a:r>
            <a:endParaRPr lang="en-US" altLang="id-ID" sz="2400" dirty="0" smtClean="0"/>
          </a:p>
        </p:txBody>
      </p:sp>
      <p:sp>
        <p:nvSpPr>
          <p:cNvPr id="147462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9347200" y="3962400"/>
            <a:ext cx="2844800" cy="1143000"/>
          </a:xfrm>
        </p:spPr>
        <p:txBody>
          <a:bodyPr/>
          <a:lstStyle/>
          <a:p>
            <a:pPr eaLnBrk="1" hangingPunct="1"/>
            <a:r>
              <a:rPr lang="en-US" altLang="id-ID" sz="2400" dirty="0" smtClean="0"/>
              <a:t>Polymeric</a:t>
            </a:r>
          </a:p>
          <a:p>
            <a:pPr eaLnBrk="1" hangingPunct="1"/>
            <a:r>
              <a:rPr lang="en-US" altLang="id-ID" sz="2400" dirty="0" err="1" smtClean="0"/>
              <a:t>Oligomeric</a:t>
            </a:r>
            <a:endParaRPr lang="en-US" altLang="id-ID" sz="2400" dirty="0" smtClean="0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35200" y="5756276"/>
            <a:ext cx="8331200" cy="1101725"/>
          </a:xfrm>
          <a:solidFill>
            <a:srgbClr val="B2B2B2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id-ID" sz="2800" b="0" dirty="0" smtClean="0">
                <a:solidFill>
                  <a:srgbClr val="FF0000"/>
                </a:solidFill>
              </a:rPr>
              <a:t>   </a:t>
            </a:r>
            <a:r>
              <a:rPr lang="id-ID" altLang="id-ID" sz="2800" b="0" dirty="0" smtClean="0">
                <a:solidFill>
                  <a:srgbClr val="FF0000"/>
                </a:solidFill>
              </a:rPr>
              <a:t>Dipengaruhi Kondisi Klinis, fungsi digestif dan absortif saluran cerna</a:t>
            </a:r>
            <a:endParaRPr lang="en-US" altLang="id-ID" sz="2800" dirty="0" smtClean="0">
              <a:solidFill>
                <a:srgbClr val="FF0000"/>
              </a:solidFill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7924800" y="1600200"/>
            <a:ext cx="1930400" cy="457200"/>
          </a:xfrm>
          <a:prstGeom prst="leftArrow">
            <a:avLst>
              <a:gd name="adj1" fmla="val 50000"/>
              <a:gd name="adj2" fmla="val 791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Blip>
                <a:blip r:embed="rId5"/>
              </a:buBlip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id-ID" sz="1800" b="0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8026400" y="4191000"/>
            <a:ext cx="1879600" cy="457200"/>
          </a:xfrm>
          <a:prstGeom prst="leftArrow">
            <a:avLst>
              <a:gd name="adj1" fmla="val 50000"/>
              <a:gd name="adj2" fmla="val 7708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Blip>
                <a:blip r:embed="rId5"/>
              </a:buBlip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id-ID" sz="1800" b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2328" y="1022505"/>
            <a:ext cx="2924072" cy="316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altLang="id-ID" sz="2000" dirty="0" smtClean="0"/>
              <a:t>Kontra Indikasi EN</a:t>
            </a:r>
          </a:p>
          <a:p>
            <a:pPr marL="533400" indent="-533400">
              <a:buFontTx/>
              <a:buAutoNum type="arabicPeriod"/>
            </a:pPr>
            <a:r>
              <a:rPr lang="en-US" altLang="id-ID" sz="2000" dirty="0" err="1" smtClean="0"/>
              <a:t>Ggn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Cairan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tubuh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yg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komplek</a:t>
            </a:r>
            <a:endParaRPr lang="en-US" altLang="id-ID" sz="2000" dirty="0" smtClean="0"/>
          </a:p>
          <a:p>
            <a:pPr marL="533400" indent="-533400">
              <a:buFontTx/>
              <a:buAutoNum type="arabicPeriod"/>
            </a:pPr>
            <a:r>
              <a:rPr lang="en-US" altLang="id-ID" sz="2000" dirty="0" err="1" smtClean="0"/>
              <a:t>Obstruksi</a:t>
            </a:r>
            <a:r>
              <a:rPr lang="en-US" altLang="id-ID" sz="2000" dirty="0" smtClean="0"/>
              <a:t> intestinal</a:t>
            </a:r>
          </a:p>
          <a:p>
            <a:pPr marL="533400" indent="-533400">
              <a:buFontTx/>
              <a:buAutoNum type="arabicPeriod"/>
            </a:pPr>
            <a:r>
              <a:rPr lang="en-US" altLang="id-ID" sz="2000" dirty="0" err="1" smtClean="0"/>
              <a:t>Ileus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paralitik</a:t>
            </a:r>
            <a:endParaRPr lang="en-US" altLang="id-ID" sz="2000" dirty="0" smtClean="0"/>
          </a:p>
          <a:p>
            <a:pPr marL="533400" indent="-533400">
              <a:buFontTx/>
              <a:buAutoNum type="arabicPeriod"/>
            </a:pPr>
            <a:r>
              <a:rPr lang="en-US" altLang="id-ID" sz="2000" dirty="0" err="1" smtClean="0"/>
              <a:t>Muntah</a:t>
            </a:r>
            <a:r>
              <a:rPr lang="en-US" altLang="id-ID" sz="2000" dirty="0" smtClean="0"/>
              <a:t> – </a:t>
            </a:r>
            <a:r>
              <a:rPr lang="en-US" altLang="id-ID" sz="2000" dirty="0" err="1" smtClean="0"/>
              <a:t>muntah</a:t>
            </a:r>
            <a:endParaRPr lang="en-US" altLang="id-ID" sz="2000" dirty="0" smtClean="0"/>
          </a:p>
          <a:p>
            <a:pPr marL="533400" indent="-533400">
              <a:buFontTx/>
              <a:buAutoNum type="arabicPeriod"/>
            </a:pPr>
            <a:r>
              <a:rPr lang="en-US" altLang="id-ID" sz="2000" dirty="0" err="1" smtClean="0"/>
              <a:t>Perdarahan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Git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akut</a:t>
            </a:r>
            <a:endParaRPr lang="en-US" altLang="id-ID" sz="2000" dirty="0" smtClean="0"/>
          </a:p>
          <a:p>
            <a:pPr marL="533400" indent="-533400">
              <a:buFontTx/>
              <a:buAutoNum type="arabicPeriod"/>
            </a:pPr>
            <a:r>
              <a:rPr lang="en-US" altLang="id-ID" sz="2000" dirty="0" smtClean="0"/>
              <a:t>Peritonitis</a:t>
            </a:r>
          </a:p>
        </p:txBody>
      </p:sp>
    </p:spTree>
    <p:extLst>
      <p:ext uri="{BB962C8B-B14F-4D97-AF65-F5344CB8AC3E}">
        <p14:creationId xmlns:p14="http://schemas.microsoft.com/office/powerpoint/2010/main" xmlns="" val="21861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74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0" y="71438"/>
          <a:ext cx="12192000" cy="6750050"/>
        </p:xfrm>
        <a:graphic>
          <a:graphicData uri="http://schemas.openxmlformats.org/presentationml/2006/ole">
            <p:oleObj spid="_x0000_s2062" name="Photo Editor Photo" r:id="rId3" imgW="5485714" imgH="5229955" progId="">
              <p:embed/>
            </p:oleObj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3583857"/>
            <a:ext cx="7329948" cy="3237631"/>
            <a:chOff x="0" y="3583857"/>
            <a:chExt cx="7329948" cy="3237631"/>
          </a:xfrm>
        </p:grpSpPr>
        <p:sp>
          <p:nvSpPr>
            <p:cNvPr id="2" name="Rectangle 1"/>
            <p:cNvSpPr/>
            <p:nvPr/>
          </p:nvSpPr>
          <p:spPr>
            <a:xfrm>
              <a:off x="0" y="3583858"/>
              <a:ext cx="5707626" cy="3237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Right Triangle 3"/>
            <p:cNvSpPr/>
            <p:nvPr/>
          </p:nvSpPr>
          <p:spPr>
            <a:xfrm>
              <a:off x="5707626" y="3583857"/>
              <a:ext cx="1622322" cy="323763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xmlns="" val="1451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12" y="239714"/>
            <a:ext cx="11110421" cy="790575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/>
          </a:bodyPr>
          <a:lstStyle/>
          <a:p>
            <a:r>
              <a:rPr lang="en-US" altLang="id-ID" dirty="0" err="1" smtClean="0">
                <a:solidFill>
                  <a:schemeClr val="tx1"/>
                </a:solidFill>
              </a:rPr>
              <a:t>Indikasi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Nutrisi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Parenteral</a:t>
            </a:r>
            <a:endParaRPr lang="en-US" altLang="id-ID" sz="3200" dirty="0">
              <a:solidFill>
                <a:schemeClr val="tx1"/>
              </a:solidFill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464" y="1228300"/>
            <a:ext cx="10096571" cy="5121702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id-ID" sz="2000" dirty="0" smtClean="0"/>
              <a:t>GI Tract </a:t>
            </a:r>
            <a:r>
              <a:rPr lang="en-US" altLang="id-ID" sz="2000" dirty="0" err="1" smtClean="0"/>
              <a:t>tdk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berfungsi</a:t>
            </a:r>
            <a:r>
              <a:rPr lang="en-US" altLang="id-ID" sz="2000" dirty="0" smtClean="0"/>
              <a:t> normal </a:t>
            </a:r>
            <a:r>
              <a:rPr lang="en-US" altLang="id-ID" sz="2000" dirty="0" smtClean="0">
                <a:sym typeface="Wingdings" pitchFamily="2" charset="2"/>
              </a:rPr>
              <a:t>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radang</a:t>
            </a:r>
            <a:r>
              <a:rPr lang="en-US" altLang="id-ID" sz="2000" dirty="0" smtClean="0"/>
              <a:t> (</a:t>
            </a:r>
            <a:r>
              <a:rPr lang="en-US" altLang="id-ID" sz="2000" dirty="0" err="1" smtClean="0"/>
              <a:t>misal</a:t>
            </a:r>
            <a:r>
              <a:rPr lang="en-US" altLang="id-ID" sz="2000" dirty="0" smtClean="0"/>
              <a:t> Acute pancreatitis)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id-ID" sz="2000" dirty="0" smtClean="0"/>
              <a:t>Sal </a:t>
            </a:r>
            <a:r>
              <a:rPr lang="en-US" altLang="id-ID" sz="2000" dirty="0" err="1" smtClean="0"/>
              <a:t>cerna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tersumbat</a:t>
            </a:r>
            <a:r>
              <a:rPr lang="en-US" altLang="id-ID" sz="2000" dirty="0" smtClean="0"/>
              <a:t> (</a:t>
            </a:r>
            <a:r>
              <a:rPr lang="en-US" altLang="id-ID" sz="2000" dirty="0" err="1" smtClean="0"/>
              <a:t>obstruksi</a:t>
            </a:r>
            <a:r>
              <a:rPr lang="en-US" altLang="id-ID" sz="2000" dirty="0" smtClean="0"/>
              <a:t>) total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id-ID" sz="2000" dirty="0" smtClean="0"/>
              <a:t>Fistula GI Tract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id-ID" sz="2000" dirty="0" smtClean="0"/>
              <a:t>Sal </a:t>
            </a:r>
            <a:r>
              <a:rPr lang="en-US" altLang="id-ID" sz="2000" dirty="0" err="1" smtClean="0"/>
              <a:t>cerna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terlalu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pendek</a:t>
            </a:r>
            <a:r>
              <a:rPr lang="en-US" altLang="id-ID" sz="2000" dirty="0" smtClean="0"/>
              <a:t> (</a:t>
            </a:r>
            <a:r>
              <a:rPr lang="en-US" altLang="id-ID" sz="2000" dirty="0" smtClean="0">
                <a:solidFill>
                  <a:schemeClr val="tx1"/>
                </a:solidFill>
              </a:rPr>
              <a:t>Short </a:t>
            </a:r>
            <a:r>
              <a:rPr lang="en-US" altLang="id-ID" sz="2000" dirty="0">
                <a:solidFill>
                  <a:schemeClr val="tx1"/>
                </a:solidFill>
              </a:rPr>
              <a:t>bowel </a:t>
            </a:r>
            <a:r>
              <a:rPr lang="en-US" altLang="id-ID" sz="2000" dirty="0" smtClean="0">
                <a:solidFill>
                  <a:schemeClr val="tx1"/>
                </a:solidFill>
              </a:rPr>
              <a:t>syndrome)</a:t>
            </a:r>
            <a:endParaRPr lang="en-US" altLang="id-ID" sz="2000" dirty="0">
              <a:solidFill>
                <a:schemeClr val="tx1"/>
              </a:solidFill>
            </a:endParaRPr>
          </a:p>
          <a:p>
            <a:pPr marL="342900" indent="-342900"/>
            <a:r>
              <a:rPr lang="en-US" altLang="id-ID" sz="2000" dirty="0" err="1" smtClean="0">
                <a:solidFill>
                  <a:schemeClr val="tx1"/>
                </a:solidFill>
              </a:rPr>
              <a:t>Pasien</a:t>
            </a:r>
            <a:r>
              <a:rPr lang="en-US" altLang="id-ID" sz="2000" dirty="0" smtClean="0">
                <a:solidFill>
                  <a:schemeClr val="tx1"/>
                </a:solidFill>
              </a:rPr>
              <a:t> </a:t>
            </a:r>
            <a:r>
              <a:rPr lang="en-US" altLang="id-ID" sz="2000" dirty="0" err="1" smtClean="0">
                <a:solidFill>
                  <a:schemeClr val="tx1"/>
                </a:solidFill>
              </a:rPr>
              <a:t>Malnutrisi</a:t>
            </a:r>
            <a:r>
              <a:rPr lang="en-US" altLang="id-ID" sz="2000" dirty="0" smtClean="0">
                <a:solidFill>
                  <a:schemeClr val="tx1"/>
                </a:solidFill>
              </a:rPr>
              <a:t> </a:t>
            </a:r>
            <a:r>
              <a:rPr lang="en-US" altLang="id-ID" sz="2000" dirty="0" smtClean="0"/>
              <a:t>(BB </a:t>
            </a:r>
            <a:r>
              <a:rPr lang="en-US" altLang="id-ID" sz="2000" dirty="0" err="1" smtClean="0"/>
              <a:t>turun</a:t>
            </a:r>
            <a:r>
              <a:rPr lang="en-US" altLang="id-ID" sz="2000" dirty="0" smtClean="0"/>
              <a:t> </a:t>
            </a:r>
            <a:r>
              <a:rPr lang="en-US" altLang="id-ID" sz="2000" dirty="0" smtClean="0">
                <a:solidFill>
                  <a:schemeClr val="tx1"/>
                </a:solidFill>
              </a:rPr>
              <a:t>&gt;</a:t>
            </a:r>
            <a:r>
              <a:rPr lang="en-US" altLang="id-ID" sz="2000" dirty="0">
                <a:solidFill>
                  <a:schemeClr val="tx1"/>
                </a:solidFill>
              </a:rPr>
              <a:t>10% </a:t>
            </a:r>
            <a:r>
              <a:rPr lang="en-US" altLang="id-ID" sz="2000" dirty="0" smtClean="0">
                <a:solidFill>
                  <a:schemeClr val="tx1"/>
                </a:solidFill>
              </a:rPr>
              <a:t>-15 %) </a:t>
            </a:r>
            <a:r>
              <a:rPr lang="en-US" altLang="id-ID" sz="2000" dirty="0" err="1" smtClean="0">
                <a:solidFill>
                  <a:schemeClr val="tx1"/>
                </a:solidFill>
              </a:rPr>
              <a:t>dengan</a:t>
            </a:r>
            <a:r>
              <a:rPr lang="en-US" altLang="id-ID" sz="2000" dirty="0" smtClean="0">
                <a:solidFill>
                  <a:schemeClr val="tx1"/>
                </a:solidFill>
              </a:rPr>
              <a:t> </a:t>
            </a:r>
            <a:r>
              <a:rPr lang="en-US" altLang="id-ID" sz="2000" dirty="0" err="1" smtClean="0">
                <a:solidFill>
                  <a:schemeClr val="tx1"/>
                </a:solidFill>
              </a:rPr>
              <a:t>penurunan</a:t>
            </a:r>
            <a:r>
              <a:rPr lang="en-US" altLang="id-ID" sz="2000" dirty="0" smtClean="0">
                <a:solidFill>
                  <a:schemeClr val="tx1"/>
                </a:solidFill>
              </a:rPr>
              <a:t> </a:t>
            </a:r>
            <a:r>
              <a:rPr lang="en-US" altLang="id-ID" sz="2000" dirty="0" err="1" smtClean="0">
                <a:solidFill>
                  <a:schemeClr val="tx1"/>
                </a:solidFill>
              </a:rPr>
              <a:t>asupan</a:t>
            </a:r>
            <a:r>
              <a:rPr lang="en-US" altLang="id-ID" sz="2000" dirty="0" smtClean="0">
                <a:solidFill>
                  <a:schemeClr val="tx1"/>
                </a:solidFill>
              </a:rPr>
              <a:t> &gt; 5 </a:t>
            </a:r>
            <a:r>
              <a:rPr lang="en-US" altLang="id-ID" sz="2000" dirty="0" err="1" smtClean="0">
                <a:solidFill>
                  <a:schemeClr val="tx1"/>
                </a:solidFill>
              </a:rPr>
              <a:t>hari</a:t>
            </a:r>
            <a:endParaRPr lang="en-US" altLang="id-ID" sz="2000" dirty="0" smtClean="0"/>
          </a:p>
          <a:p>
            <a:pPr marL="342900" indent="-342900"/>
            <a:r>
              <a:rPr lang="en-US" altLang="id-ID" sz="2000" dirty="0" err="1" smtClean="0"/>
              <a:t>Kesadaran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rendah</a:t>
            </a:r>
            <a:endParaRPr lang="en-US" altLang="id-ID" sz="2000" dirty="0" smtClean="0"/>
          </a:p>
          <a:p>
            <a:pPr marL="342900" indent="-342900"/>
            <a:r>
              <a:rPr lang="en-US" altLang="id-ID" sz="2000" dirty="0" smtClean="0"/>
              <a:t>Post </a:t>
            </a:r>
            <a:r>
              <a:rPr lang="en-US" altLang="id-ID" sz="2000" dirty="0" err="1" smtClean="0"/>
              <a:t>operasi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berat</a:t>
            </a:r>
            <a:endParaRPr lang="en-US" altLang="id-ID" sz="2000" dirty="0" smtClean="0"/>
          </a:p>
          <a:p>
            <a:pPr marL="342900" indent="-342900"/>
            <a:endParaRPr lang="en-US" altLang="id-ID" sz="2000" dirty="0" smtClean="0">
              <a:solidFill>
                <a:schemeClr val="tx1"/>
              </a:solidFill>
            </a:endParaRPr>
          </a:p>
          <a:p>
            <a:pPr marL="342900" indent="-342900">
              <a:buNone/>
            </a:pPr>
            <a:r>
              <a:rPr lang="en-US" altLang="id-ID" sz="2000" dirty="0" err="1" smtClean="0"/>
              <a:t>Kontra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Indikasi</a:t>
            </a:r>
            <a:r>
              <a:rPr lang="en-US" altLang="id-ID" sz="2000" dirty="0" smtClean="0"/>
              <a:t> :</a:t>
            </a:r>
          </a:p>
          <a:p>
            <a:r>
              <a:rPr lang="en-US" altLang="id-ID" sz="2000" dirty="0" smtClean="0"/>
              <a:t>GI tract </a:t>
            </a:r>
            <a:r>
              <a:rPr lang="en-US" altLang="id-ID" sz="2000" dirty="0" err="1" smtClean="0"/>
              <a:t>berfungsi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baik</a:t>
            </a:r>
            <a:endParaRPr lang="en-US" altLang="id-ID" sz="2000" dirty="0" smtClean="0"/>
          </a:p>
          <a:p>
            <a:r>
              <a:rPr lang="en-US" altLang="id-ID" sz="2000" dirty="0" smtClean="0"/>
              <a:t>Terminally ill</a:t>
            </a:r>
          </a:p>
          <a:p>
            <a:r>
              <a:rPr lang="en-US" altLang="id-ID" sz="2000" dirty="0" err="1" smtClean="0"/>
              <a:t>Jangka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pendek</a:t>
            </a:r>
            <a:r>
              <a:rPr lang="en-US" altLang="id-ID" sz="2000" dirty="0" smtClean="0"/>
              <a:t>(&lt;14 </a:t>
            </a:r>
            <a:r>
              <a:rPr lang="en-US" altLang="id-ID" sz="2000" dirty="0" err="1" smtClean="0"/>
              <a:t>hari</a:t>
            </a:r>
            <a:r>
              <a:rPr lang="en-US" altLang="id-ID" sz="2000" dirty="0" smtClean="0"/>
              <a:t>)</a:t>
            </a:r>
          </a:p>
          <a:p>
            <a:pPr marL="342900" indent="-342900"/>
            <a:endParaRPr lang="en-US" altLang="id-ID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91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12" y="274638"/>
            <a:ext cx="10858576" cy="868346"/>
          </a:xfrm>
        </p:spPr>
        <p:txBody>
          <a:bodyPr/>
          <a:lstStyle/>
          <a:p>
            <a:pPr marL="1117600" indent="-1117600"/>
            <a:r>
              <a:rPr lang="id-ID" sz="3200" dirty="0" smtClean="0"/>
              <a:t>Nutrisi </a:t>
            </a:r>
            <a:r>
              <a:rPr lang="en-US" sz="3200" dirty="0" smtClean="0"/>
              <a:t>P</a:t>
            </a:r>
            <a:r>
              <a:rPr lang="id-ID" sz="3200" dirty="0" smtClean="0"/>
              <a:t>arenteral</a:t>
            </a:r>
            <a:r>
              <a:rPr lang="en-US" sz="3200" dirty="0" smtClean="0"/>
              <a:t> (NPE)</a:t>
            </a:r>
            <a:endParaRPr lang="en-US" altLang="id-ID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4418" y="1196976"/>
            <a:ext cx="10670116" cy="5000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id-ID" sz="2800" dirty="0" err="1" smtClean="0"/>
              <a:t>Pelaksanaan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nutrisi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parenteral</a:t>
            </a:r>
            <a:r>
              <a:rPr lang="en-US" altLang="id-ID" sz="2800" dirty="0" smtClean="0"/>
              <a:t> 4 </a:t>
            </a:r>
            <a:r>
              <a:rPr lang="en-US" altLang="id-ID" sz="2800" dirty="0" err="1" smtClean="0"/>
              <a:t>tepat</a:t>
            </a:r>
            <a:r>
              <a:rPr lang="en-US" altLang="id-ID" sz="2800" dirty="0" smtClean="0"/>
              <a:t>  &amp; 1 W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id-ID" sz="2000" dirty="0" smtClean="0"/>
              <a:t> </a:t>
            </a:r>
            <a:r>
              <a:rPr lang="en-US" altLang="id-ID" sz="2400" dirty="0" err="1" smtClean="0"/>
              <a:t>Tepat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pasien</a:t>
            </a:r>
            <a:endParaRPr lang="en-US" altLang="id-ID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Tepat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indikasi</a:t>
            </a:r>
            <a:endParaRPr lang="en-US" altLang="id-ID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Tepat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subtrat</a:t>
            </a:r>
            <a:endParaRPr lang="en-US" altLang="id-ID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Tepat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waktu</a:t>
            </a:r>
            <a:endParaRPr lang="en-US" altLang="id-ID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Waspada</a:t>
            </a:r>
            <a:r>
              <a:rPr lang="en-US" altLang="id-ID" sz="2400" dirty="0" smtClean="0"/>
              <a:t> : </a:t>
            </a:r>
            <a:r>
              <a:rPr lang="en-US" altLang="id-ID" sz="2400" dirty="0" err="1" smtClean="0"/>
              <a:t>Waspada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efek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samping</a:t>
            </a:r>
            <a:endParaRPr lang="en-US" altLang="id-ID" sz="2400" dirty="0" smtClean="0"/>
          </a:p>
          <a:p>
            <a:pPr marL="0" indent="0">
              <a:buNone/>
            </a:pPr>
            <a:r>
              <a:rPr lang="id-ID" altLang="id-ID" dirty="0" smtClean="0"/>
              <a:t>Pemberian </a:t>
            </a:r>
          </a:p>
          <a:p>
            <a:r>
              <a:rPr lang="en-US" altLang="id-ID" dirty="0" smtClean="0"/>
              <a:t>Start slowly</a:t>
            </a:r>
            <a:r>
              <a:rPr lang="id-ID" altLang="id-ID" dirty="0" smtClean="0"/>
              <a:t> : </a:t>
            </a:r>
            <a:r>
              <a:rPr lang="en-US" altLang="id-ID" dirty="0" err="1" smtClean="0"/>
              <a:t>misal</a:t>
            </a:r>
            <a:r>
              <a:rPr lang="en-US" altLang="id-ID" dirty="0" smtClean="0"/>
              <a:t> </a:t>
            </a:r>
            <a:r>
              <a:rPr lang="en-US" altLang="id-ID" dirty="0"/>
              <a:t>1 L </a:t>
            </a:r>
            <a:r>
              <a:rPr lang="en-US" altLang="id-ID" dirty="0" err="1"/>
              <a:t>hari</a:t>
            </a:r>
            <a:r>
              <a:rPr lang="en-US" altLang="id-ID" dirty="0"/>
              <a:t> ke-1; 2 L </a:t>
            </a:r>
            <a:r>
              <a:rPr lang="en-US" altLang="id-ID" dirty="0" err="1"/>
              <a:t>hari</a:t>
            </a:r>
            <a:r>
              <a:rPr lang="en-US" altLang="id-ID" dirty="0"/>
              <a:t> ke-2, </a:t>
            </a:r>
            <a:r>
              <a:rPr lang="en-US" altLang="id-ID" dirty="0" err="1" smtClean="0"/>
              <a:t>dst</a:t>
            </a:r>
            <a:endParaRPr lang="en-US" altLang="id-ID" dirty="0"/>
          </a:p>
          <a:p>
            <a:r>
              <a:rPr lang="en-US" altLang="id-ID" dirty="0"/>
              <a:t>Stop </a:t>
            </a:r>
            <a:r>
              <a:rPr lang="en-US" altLang="id-ID" dirty="0" smtClean="0"/>
              <a:t>slowly</a:t>
            </a:r>
            <a:r>
              <a:rPr lang="id-ID" altLang="id-ID" smtClean="0"/>
              <a:t> : </a:t>
            </a:r>
            <a:r>
              <a:rPr lang="en-US" altLang="id-ID" smtClean="0"/>
              <a:t>diturunkan</a:t>
            </a:r>
            <a:r>
              <a:rPr lang="en-US" altLang="id-ID" dirty="0" smtClean="0"/>
              <a:t> </a:t>
            </a:r>
            <a:r>
              <a:rPr lang="en-US" altLang="id-ID" dirty="0" err="1"/>
              <a:t>pemberian</a:t>
            </a:r>
            <a:r>
              <a:rPr lang="en-US" altLang="id-ID" dirty="0"/>
              <a:t> </a:t>
            </a:r>
            <a:r>
              <a:rPr lang="en-US" altLang="id-ID" dirty="0" err="1"/>
              <a:t>separuh</a:t>
            </a:r>
            <a:r>
              <a:rPr lang="en-US" altLang="id-ID" dirty="0"/>
              <a:t> </a:t>
            </a:r>
            <a:r>
              <a:rPr lang="en-US" altLang="id-ID" dirty="0" err="1"/>
              <a:t>pemberian</a:t>
            </a:r>
            <a:r>
              <a:rPr lang="en-US" altLang="id-ID" dirty="0"/>
              <a:t> </a:t>
            </a:r>
            <a:r>
              <a:rPr lang="en-US" altLang="id-ID" dirty="0" err="1"/>
              <a:t>sebelumnya</a:t>
            </a:r>
            <a:r>
              <a:rPr lang="en-US" altLang="id-ID" dirty="0"/>
              <a:t> </a:t>
            </a:r>
            <a:r>
              <a:rPr lang="en-US" altLang="id-ID" dirty="0" err="1"/>
              <a:t>tiap</a:t>
            </a:r>
            <a:r>
              <a:rPr lang="en-US" altLang="id-ID" dirty="0"/>
              <a:t> 1-2 jam,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/>
              <a:t>diganti</a:t>
            </a:r>
            <a:r>
              <a:rPr lang="en-US" altLang="id-ID" dirty="0"/>
              <a:t> </a:t>
            </a:r>
            <a:r>
              <a:rPr lang="en-US" altLang="id-ID" dirty="0" err="1"/>
              <a:t>larutan</a:t>
            </a:r>
            <a:r>
              <a:rPr lang="en-US" altLang="id-ID" dirty="0"/>
              <a:t> dextrose IV)</a:t>
            </a:r>
          </a:p>
          <a:p>
            <a:r>
              <a:rPr lang="en-US" altLang="id-ID" dirty="0"/>
              <a:t>Cyclic : </a:t>
            </a:r>
            <a:r>
              <a:rPr lang="en-US" altLang="id-ID" dirty="0" err="1"/>
              <a:t>diberikan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12-18 jam/</a:t>
            </a:r>
            <a:r>
              <a:rPr lang="en-US" altLang="id-ID" dirty="0" err="1"/>
              <a:t>hari</a:t>
            </a:r>
            <a:endParaRPr lang="en-US" altLang="id-ID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id-ID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id-ID" sz="2000" dirty="0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905499" y="1785926"/>
            <a:ext cx="480484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8434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615950"/>
            <a:ext cx="10280651" cy="615950"/>
          </a:xfrm>
        </p:spPr>
        <p:txBody>
          <a:bodyPr wrap="none" lIns="91440" tIns="45720" rIns="91440" bIns="45720" anchor="t">
            <a:normAutofit fontScale="90000"/>
          </a:bodyPr>
          <a:lstStyle/>
          <a:p>
            <a:r>
              <a:rPr lang="en-US" altLang="id-ID" dirty="0" err="1" smtClean="0">
                <a:solidFill>
                  <a:schemeClr val="tx1"/>
                </a:solidFill>
              </a:rPr>
              <a:t>Komplikasi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Parenteral</a:t>
            </a:r>
            <a:endParaRPr lang="en-US" altLang="id-ID" dirty="0">
              <a:solidFill>
                <a:schemeClr val="tx1"/>
              </a:solidFill>
            </a:endParaRP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6712" y="1500175"/>
            <a:ext cx="10572824" cy="3997325"/>
          </a:xfrm>
        </p:spPr>
        <p:txBody>
          <a:bodyPr wrap="none" lIns="91440" tIns="45720" rIns="91440" bIns="45720">
            <a:normAutofit/>
          </a:bodyPr>
          <a:lstStyle/>
          <a:p>
            <a:pPr marL="450850" indent="-450850">
              <a:lnSpc>
                <a:spcPct val="91000"/>
              </a:lnSpc>
              <a:spcBef>
                <a:spcPct val="0"/>
              </a:spcBef>
              <a:tabLst>
                <a:tab pos="455613" algn="r"/>
              </a:tabLst>
            </a:pPr>
            <a:r>
              <a:rPr lang="en-US" altLang="id-ID" dirty="0" smtClean="0">
                <a:solidFill>
                  <a:schemeClr val="tx1"/>
                </a:solidFill>
              </a:rPr>
              <a:t>PPN	:  Site irritation</a:t>
            </a:r>
          </a:p>
          <a:p>
            <a:pPr marL="450850" indent="-450850">
              <a:lnSpc>
                <a:spcPct val="91000"/>
              </a:lnSpc>
              <a:spcBef>
                <a:spcPct val="0"/>
              </a:spcBef>
              <a:tabLst>
                <a:tab pos="455613" algn="r"/>
              </a:tabLst>
            </a:pPr>
            <a:r>
              <a:rPr lang="en-US" altLang="id-ID" dirty="0" smtClean="0">
                <a:solidFill>
                  <a:schemeClr val="tx1"/>
                </a:solidFill>
              </a:rPr>
              <a:t>TPN</a:t>
            </a:r>
            <a:r>
              <a:rPr lang="en-US" altLang="id-ID" dirty="0">
                <a:solidFill>
                  <a:schemeClr val="tx1"/>
                </a:solidFill>
              </a:rPr>
              <a:t/>
            </a:r>
            <a:br>
              <a:rPr lang="en-US" altLang="id-ID" dirty="0">
                <a:solidFill>
                  <a:schemeClr val="tx1"/>
                </a:solidFill>
              </a:rPr>
            </a:br>
            <a:r>
              <a:rPr lang="en-US" altLang="id-ID" dirty="0">
                <a:solidFill>
                  <a:schemeClr val="tx1"/>
                </a:solidFill>
              </a:rPr>
              <a:t>1. Catheter sepsis</a:t>
            </a:r>
            <a:br>
              <a:rPr lang="en-US" altLang="id-ID" dirty="0">
                <a:solidFill>
                  <a:schemeClr val="tx1"/>
                </a:solidFill>
              </a:rPr>
            </a:br>
            <a:r>
              <a:rPr lang="en-US" altLang="id-ID" dirty="0">
                <a:solidFill>
                  <a:schemeClr val="tx1"/>
                </a:solidFill>
              </a:rPr>
              <a:t>2. Placement </a:t>
            </a:r>
            <a:r>
              <a:rPr lang="en-US" altLang="id-ID" dirty="0" smtClean="0">
                <a:solidFill>
                  <a:schemeClr val="tx1"/>
                </a:solidFill>
              </a:rPr>
              <a:t>problems</a:t>
            </a:r>
            <a:r>
              <a:rPr lang="en-US" altLang="id-ID" dirty="0">
                <a:solidFill>
                  <a:schemeClr val="tx1"/>
                </a:solidFill>
              </a:rPr>
              <a:t/>
            </a:r>
            <a:br>
              <a:rPr lang="en-US" altLang="id-ID" dirty="0">
                <a:solidFill>
                  <a:schemeClr val="tx1"/>
                </a:solidFill>
              </a:rPr>
            </a:br>
            <a:r>
              <a:rPr lang="en-US" altLang="id-ID" dirty="0">
                <a:solidFill>
                  <a:schemeClr val="tx1"/>
                </a:solidFill>
              </a:rPr>
              <a:t>3. </a:t>
            </a:r>
            <a:r>
              <a:rPr lang="en-US" altLang="id-ID" dirty="0" smtClean="0"/>
              <a:t>Hemodynamic stability</a:t>
            </a:r>
          </a:p>
          <a:p>
            <a:pPr marL="450850" indent="-450850">
              <a:lnSpc>
                <a:spcPct val="91000"/>
              </a:lnSpc>
              <a:spcBef>
                <a:spcPct val="0"/>
              </a:spcBef>
              <a:buNone/>
              <a:tabLst>
                <a:tab pos="455613" algn="r"/>
              </a:tabLst>
            </a:pPr>
            <a:r>
              <a:rPr lang="en-US" altLang="id-ID" dirty="0" smtClean="0"/>
              <a:t>	4. </a:t>
            </a:r>
            <a:r>
              <a:rPr lang="en-US" altLang="id-ID" dirty="0" err="1" smtClean="0"/>
              <a:t>Metabolik</a:t>
            </a:r>
            <a:r>
              <a:rPr lang="en-US" altLang="id-ID" dirty="0" smtClean="0"/>
              <a:t> : </a:t>
            </a:r>
            <a:r>
              <a:rPr lang="en-US" altLang="id-ID" dirty="0" err="1" smtClean="0"/>
              <a:t>Refeeding</a:t>
            </a:r>
            <a:r>
              <a:rPr lang="en-US" altLang="id-ID" dirty="0" smtClean="0"/>
              <a:t> syndrome  </a:t>
            </a:r>
          </a:p>
          <a:p>
            <a:pPr marL="914400" lvl="1" indent="-514350">
              <a:lnSpc>
                <a:spcPct val="91000"/>
              </a:lnSpc>
              <a:spcBef>
                <a:spcPct val="61000"/>
              </a:spcBef>
              <a:buNone/>
              <a:tabLst>
                <a:tab pos="455613" algn="r"/>
              </a:tabLst>
            </a:pPr>
            <a:r>
              <a:rPr lang="en-US" altLang="id-ID" dirty="0" smtClean="0"/>
              <a:t>(</a:t>
            </a:r>
            <a:r>
              <a:rPr lang="en-US" altLang="id-ID" dirty="0" err="1" smtClean="0"/>
              <a:t>Hipofosfatemia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Hiperglikemia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retensi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cairan</a:t>
            </a:r>
            <a:r>
              <a:rPr lang="en-US" altLang="id-ID" dirty="0" smtClean="0"/>
              <a:t>, </a:t>
            </a:r>
          </a:p>
          <a:p>
            <a:pPr marL="914400" lvl="1" indent="-514350">
              <a:lnSpc>
                <a:spcPct val="91000"/>
              </a:lnSpc>
              <a:spcBef>
                <a:spcPct val="61000"/>
              </a:spcBef>
              <a:buNone/>
              <a:tabLst>
                <a:tab pos="455613" algn="r"/>
              </a:tabLst>
            </a:pPr>
            <a:r>
              <a:rPr lang="en-US" altLang="id-ID" dirty="0" smtClean="0"/>
              <a:t>Cardiac arrest)</a:t>
            </a:r>
            <a:r>
              <a:rPr lang="en-US" altLang="id-ID" dirty="0">
                <a:solidFill>
                  <a:schemeClr val="tx1"/>
                </a:solidFill>
              </a:rPr>
              <a:t/>
            </a:r>
            <a:br>
              <a:rPr lang="en-US" altLang="id-ID" dirty="0">
                <a:solidFill>
                  <a:schemeClr val="tx1"/>
                </a:solidFill>
              </a:rPr>
            </a:br>
            <a:r>
              <a:rPr lang="en-US" altLang="id-ID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3074" name="Picture 2" descr="Hasil gambar untuk ppn dan t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301" y="1500175"/>
            <a:ext cx="4995079" cy="49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08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JADWAL PEMBERIAN Nutrisi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257" y="1905048"/>
            <a:ext cx="4506685" cy="3280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8254" y="1647918"/>
            <a:ext cx="31840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Makanan Selingan 2-3x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Diberikan antara makan utama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Jenis Makanan Snack/EN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10-15% </a:t>
            </a:r>
            <a:r>
              <a:rPr lang="id-ID" sz="2800" dirty="0" smtClean="0"/>
              <a:t>KET</a:t>
            </a:r>
            <a:endParaRPr lang="id-ID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1242" y="1510315"/>
            <a:ext cx="28738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Makanan Utama 3x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Diberikan Tiap 5-6 jam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Jenis Makanan Porsi Lengkap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25-30% </a:t>
            </a:r>
            <a:r>
              <a:rPr lang="id-ID" sz="2800" dirty="0" smtClean="0"/>
              <a:t>KET</a:t>
            </a:r>
            <a:endParaRPr lang="id-ID" sz="2800" dirty="0"/>
          </a:p>
        </p:txBody>
      </p:sp>
      <p:sp>
        <p:nvSpPr>
          <p:cNvPr id="8" name="Rectangle 7"/>
          <p:cNvSpPr/>
          <p:nvPr/>
        </p:nvSpPr>
        <p:spPr>
          <a:xfrm>
            <a:off x="735874" y="4913275"/>
            <a:ext cx="10511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Manfaat makan teratur / terjadwal al</a:t>
            </a:r>
          </a:p>
          <a:p>
            <a:pPr lvl="1"/>
            <a:r>
              <a:rPr lang="id-ID" sz="2000" dirty="0" smtClean="0"/>
              <a:t>Mempertahankan kadar gula darah</a:t>
            </a:r>
          </a:p>
          <a:p>
            <a:pPr lvl="1"/>
            <a:r>
              <a:rPr lang="id-ID" sz="2000" dirty="0" smtClean="0"/>
              <a:t>Mencegah rasa lapar berlebihan</a:t>
            </a:r>
          </a:p>
          <a:p>
            <a:pPr lvl="1"/>
            <a:r>
              <a:rPr lang="id-ID" sz="2000" dirty="0" smtClean="0"/>
              <a:t>Membantu mempertahankan BB normal</a:t>
            </a:r>
          </a:p>
          <a:p>
            <a:pPr lvl="1"/>
            <a:r>
              <a:rPr lang="id-ID" sz="2000" dirty="0" smtClean="0"/>
              <a:t>Mencegah resistensi insulin</a:t>
            </a:r>
          </a:p>
        </p:txBody>
      </p:sp>
    </p:spTree>
    <p:extLst>
      <p:ext uri="{BB962C8B-B14F-4D97-AF65-F5344CB8AC3E}">
        <p14:creationId xmlns:p14="http://schemas.microsoft.com/office/powerpoint/2010/main" xmlns="" val="29322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MONITORING EVALUASI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50" y="1580606"/>
            <a:ext cx="3859146" cy="365760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Monitoring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788" y="2024743"/>
            <a:ext cx="4038759" cy="4441371"/>
          </a:xfrm>
        </p:spPr>
        <p:txBody>
          <a:bodyPr>
            <a:normAutofit fontScale="62500" lnSpcReduction="20000"/>
          </a:bodyPr>
          <a:lstStyle/>
          <a:p>
            <a:r>
              <a:rPr lang="id-ID" dirty="0" smtClean="0"/>
              <a:t>Tolerasi </a:t>
            </a:r>
            <a:r>
              <a:rPr lang="id-ID" dirty="0"/>
              <a:t>Asupan</a:t>
            </a:r>
          </a:p>
          <a:p>
            <a:r>
              <a:rPr lang="id-ID" dirty="0"/>
              <a:t>Respon </a:t>
            </a:r>
            <a:r>
              <a:rPr lang="id-ID" dirty="0" smtClean="0"/>
              <a:t>Klinis</a:t>
            </a:r>
            <a:r>
              <a:rPr lang="en-US" dirty="0" smtClean="0"/>
              <a:t> (</a:t>
            </a:r>
            <a:r>
              <a:rPr lang="id-ID" dirty="0" smtClean="0"/>
              <a:t>mual/muntah/diare</a:t>
            </a:r>
            <a:r>
              <a:rPr lang="en-US" dirty="0" smtClean="0"/>
              <a:t>,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  <a:endParaRPr lang="id-ID" dirty="0"/>
          </a:p>
          <a:p>
            <a:r>
              <a:rPr lang="id-ID" dirty="0"/>
              <a:t>Respon Metabolik (Lab)</a:t>
            </a:r>
          </a:p>
          <a:p>
            <a:r>
              <a:rPr lang="id-ID" dirty="0"/>
              <a:t>Kapasitas Fungsional (cth Karnofsky skor, kekuatan genggam/hand grift, dll</a:t>
            </a:r>
            <a:r>
              <a:rPr lang="id-ID" dirty="0" smtClean="0"/>
              <a:t>)</a:t>
            </a:r>
            <a:endParaRPr lang="en-US" dirty="0" smtClean="0"/>
          </a:p>
          <a:p>
            <a:pPr>
              <a:defRPr/>
            </a:pPr>
            <a:r>
              <a:rPr lang="id-ID" dirty="0" smtClean="0"/>
              <a:t>Toleransi, bentuk dan asupan makanan </a:t>
            </a:r>
          </a:p>
          <a:p>
            <a:pPr>
              <a:defRPr/>
            </a:pPr>
            <a:r>
              <a:rPr lang="id-ID" dirty="0" smtClean="0"/>
              <a:t>Cairan lambung yang </a:t>
            </a:r>
            <a:r>
              <a:rPr lang="id-ID" dirty="0" smtClean="0"/>
              <a:t>keluar</a:t>
            </a:r>
            <a:endParaRPr lang="id-ID" dirty="0" smtClean="0"/>
          </a:p>
          <a:p>
            <a:pPr>
              <a:defRPr/>
            </a:pPr>
            <a:r>
              <a:rPr lang="id-ID" dirty="0" smtClean="0"/>
              <a:t>Balance </a:t>
            </a:r>
            <a:r>
              <a:rPr lang="id-ID" dirty="0" smtClean="0"/>
              <a:t>cairan</a:t>
            </a:r>
            <a:r>
              <a:rPr lang="en-US" dirty="0" smtClean="0"/>
              <a:t> &amp; </a:t>
            </a:r>
            <a:r>
              <a:rPr lang="id-ID" dirty="0" smtClean="0"/>
              <a:t>nitrogen</a:t>
            </a:r>
            <a:r>
              <a:rPr lang="en-US" dirty="0" smtClean="0"/>
              <a:t> </a:t>
            </a:r>
            <a:r>
              <a:rPr lang="id-ID" dirty="0" smtClean="0"/>
              <a:t>(ada </a:t>
            </a:r>
            <a:r>
              <a:rPr lang="id-ID" dirty="0" smtClean="0"/>
              <a:t>tidaknya dehidrasi atau retensi cairan)</a:t>
            </a:r>
          </a:p>
          <a:p>
            <a:pPr>
              <a:defRPr/>
            </a:pPr>
            <a:r>
              <a:rPr lang="id-ID" dirty="0" smtClean="0"/>
              <a:t>Feses/stol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altLang="id-ID" dirty="0" err="1" smtClean="0"/>
              <a:t>Perubahan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antropometri</a:t>
            </a:r>
            <a:r>
              <a:rPr lang="en-US" altLang="id-ID" dirty="0" smtClean="0"/>
              <a:t> (BB. </a:t>
            </a:r>
            <a:r>
              <a:rPr lang="en-US" altLang="id-ID" dirty="0" err="1" smtClean="0"/>
              <a:t>Lingkar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Lengan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Atas</a:t>
            </a:r>
            <a:r>
              <a:rPr lang="en-US" altLang="id-ID" dirty="0" smtClean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95704" y="1452282"/>
            <a:ext cx="3358243" cy="454895"/>
          </a:xfrm>
        </p:spPr>
        <p:txBody>
          <a:bodyPr/>
          <a:lstStyle/>
          <a:p>
            <a:r>
              <a:rPr lang="id-ID" dirty="0" smtClean="0"/>
              <a:t>Evaluasi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74081" y="2035386"/>
            <a:ext cx="3358243" cy="4430728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Jumlah </a:t>
            </a:r>
            <a:r>
              <a:rPr lang="id-ID" dirty="0" smtClean="0"/>
              <a:t>konsumsi</a:t>
            </a:r>
            <a:r>
              <a:rPr lang="en-US" dirty="0" smtClean="0"/>
              <a:t>/</a:t>
            </a:r>
            <a:r>
              <a:rPr lang="en-US" altLang="id-ID" dirty="0" smtClean="0"/>
              <a:t>Intake </a:t>
            </a:r>
            <a:r>
              <a:rPr lang="en-US" altLang="id-ID" dirty="0" err="1" smtClean="0"/>
              <a:t>energ</a:t>
            </a:r>
            <a:r>
              <a:rPr lang="id-ID" altLang="id-ID" dirty="0" smtClean="0"/>
              <a:t>i</a:t>
            </a:r>
            <a:r>
              <a:rPr lang="en-US" altLang="id-ID" dirty="0" smtClean="0"/>
              <a:t> </a:t>
            </a:r>
            <a:r>
              <a:rPr lang="id-ID" altLang="id-ID" dirty="0" smtClean="0"/>
              <a:t>d</a:t>
            </a:r>
            <a:r>
              <a:rPr lang="en-US" altLang="id-ID" dirty="0" smtClean="0"/>
              <a:t>an protein</a:t>
            </a:r>
          </a:p>
          <a:p>
            <a:pPr marL="228600" lvl="1">
              <a:spcBef>
                <a:spcPts val="1000"/>
              </a:spcBef>
            </a:pPr>
            <a:r>
              <a:rPr lang="en-US" altLang="id-ID" dirty="0" err="1" smtClean="0"/>
              <a:t>Keseimbangan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cairan</a:t>
            </a:r>
            <a:r>
              <a:rPr lang="en-US" altLang="id-ID" dirty="0" smtClean="0"/>
              <a:t> &amp; </a:t>
            </a:r>
            <a:r>
              <a:rPr lang="en-US" altLang="id-ID" dirty="0" err="1" smtClean="0"/>
              <a:t>Elektrolit</a:t>
            </a:r>
            <a:endParaRPr lang="en-US" altLang="id-ID" dirty="0" smtClean="0"/>
          </a:p>
          <a:p>
            <a:r>
              <a:rPr lang="id-ID" dirty="0" smtClean="0"/>
              <a:t>Modifikasi </a:t>
            </a:r>
            <a:r>
              <a:rPr lang="id-ID" dirty="0" smtClean="0"/>
              <a:t>Jenis </a:t>
            </a:r>
            <a:r>
              <a:rPr lang="id-ID" dirty="0" smtClean="0"/>
              <a:t>diet</a:t>
            </a:r>
            <a:r>
              <a:rPr lang="en-US" dirty="0" smtClean="0"/>
              <a:t> (</a:t>
            </a:r>
            <a:r>
              <a:rPr lang="en-US" altLang="id-ID" dirty="0" err="1" smtClean="0"/>
              <a:t>Ketepatan</a:t>
            </a:r>
            <a:r>
              <a:rPr lang="en-US" altLang="id-ID" dirty="0" smtClean="0"/>
              <a:t> </a:t>
            </a:r>
            <a:r>
              <a:rPr lang="id-ID" altLang="id-ID" dirty="0" smtClean="0"/>
              <a:t>Jenis </a:t>
            </a:r>
            <a:r>
              <a:rPr lang="en-US" altLang="id-ID" dirty="0" smtClean="0"/>
              <a:t>formula </a:t>
            </a:r>
            <a:r>
              <a:rPr lang="id-ID" altLang="id-ID" dirty="0" smtClean="0"/>
              <a:t>d</a:t>
            </a:r>
            <a:r>
              <a:rPr lang="en-US" altLang="id-ID" dirty="0" err="1" smtClean="0"/>
              <a:t>ll</a:t>
            </a:r>
            <a:r>
              <a:rPr lang="en-US" altLang="id-ID" dirty="0" smtClean="0"/>
              <a:t>) </a:t>
            </a:r>
            <a:endParaRPr lang="id-ID" dirty="0" smtClean="0"/>
          </a:p>
          <a:p>
            <a:r>
              <a:rPr lang="id-ID" dirty="0" smtClean="0"/>
              <a:t>Modifikasi/kombinasi jalur </a:t>
            </a:r>
            <a:r>
              <a:rPr lang="id-ID" dirty="0" smtClean="0"/>
              <a:t>pemberian</a:t>
            </a:r>
            <a:r>
              <a:rPr lang="en-US" dirty="0" smtClean="0"/>
              <a:t> </a:t>
            </a:r>
            <a:r>
              <a:rPr lang="en-US" altLang="id-ID" dirty="0" smtClean="0"/>
              <a:t>(bolus, drip, pump)</a:t>
            </a:r>
            <a:endParaRPr lang="id-ID" dirty="0" smtClean="0"/>
          </a:p>
          <a:p>
            <a:r>
              <a:rPr lang="en-US" altLang="id-ID" sz="2400" dirty="0" err="1" smtClean="0"/>
              <a:t>Toleran</a:t>
            </a:r>
            <a:r>
              <a:rPr lang="id-ID" altLang="id-ID" sz="2400" dirty="0" smtClean="0"/>
              <a:t>si</a:t>
            </a:r>
            <a:r>
              <a:rPr lang="en-US" altLang="id-ID" sz="2400" dirty="0" smtClean="0"/>
              <a:t>, </a:t>
            </a:r>
            <a:r>
              <a:rPr lang="id-ID" altLang="id-ID" sz="2400" dirty="0" smtClean="0"/>
              <a:t>komplikasi</a:t>
            </a:r>
            <a:r>
              <a:rPr lang="en-US" altLang="id-ID" sz="2400" dirty="0" smtClean="0"/>
              <a:t>, </a:t>
            </a:r>
            <a:r>
              <a:rPr lang="id-ID" altLang="id-ID" sz="2400" dirty="0" smtClean="0"/>
              <a:t>d</a:t>
            </a:r>
            <a:r>
              <a:rPr lang="en-US" altLang="id-ID" sz="2400" dirty="0" smtClean="0"/>
              <a:t>an</a:t>
            </a:r>
            <a:r>
              <a:rPr lang="id-ID" altLang="id-ID" sz="2400" dirty="0" smtClean="0"/>
              <a:t> tindakan koreksi</a:t>
            </a:r>
            <a:r>
              <a:rPr lang="en-US" altLang="id-ID" sz="2400" dirty="0" smtClean="0"/>
              <a:t> </a:t>
            </a:r>
          </a:p>
          <a:p>
            <a:r>
              <a:rPr lang="en-US" altLang="id-ID" sz="2400" dirty="0" err="1" smtClean="0"/>
              <a:t>Perubahan</a:t>
            </a:r>
            <a:r>
              <a:rPr lang="en-US" altLang="id-ID" sz="2400" dirty="0" smtClean="0"/>
              <a:t>  Lab : </a:t>
            </a:r>
            <a:r>
              <a:rPr lang="en-US" altLang="id-ID" sz="2400" dirty="0" err="1" smtClean="0"/>
              <a:t>Hb</a:t>
            </a:r>
            <a:r>
              <a:rPr lang="en-US" altLang="id-ID" sz="2400" dirty="0" smtClean="0"/>
              <a:t>, Ht, Vol. urine, Serum </a:t>
            </a:r>
            <a:r>
              <a:rPr lang="en-US" altLang="id-ID" sz="2400" dirty="0" err="1" smtClean="0"/>
              <a:t>glukosa</a:t>
            </a:r>
            <a:r>
              <a:rPr lang="en-US" altLang="id-ID" sz="2400" dirty="0" smtClean="0"/>
              <a:t>,  </a:t>
            </a:r>
            <a:r>
              <a:rPr lang="en-US" altLang="id-ID" sz="2400" dirty="0" err="1" smtClean="0"/>
              <a:t>ureum</a:t>
            </a:r>
            <a:r>
              <a:rPr lang="en-US" altLang="id-ID" sz="2400" dirty="0" smtClean="0"/>
              <a:t>,  Albumin</a:t>
            </a:r>
          </a:p>
          <a:p>
            <a:r>
              <a:rPr lang="en-US" altLang="id-ID" sz="2400" dirty="0" err="1" smtClean="0"/>
              <a:t>Komplikasi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Enteral</a:t>
            </a:r>
            <a:r>
              <a:rPr lang="en-US" altLang="id-ID" sz="2400" dirty="0" smtClean="0"/>
              <a:t> (</a:t>
            </a:r>
            <a:r>
              <a:rPr lang="en-US" altLang="id-ID" sz="2400" dirty="0" err="1" smtClean="0"/>
              <a:t>Komplikasi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mekanik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kimiawi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bakteriologik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metabolik</a:t>
            </a:r>
            <a:r>
              <a:rPr lang="en-US" altLang="id-ID" sz="2400" dirty="0" smtClean="0"/>
              <a:t>)</a:t>
            </a:r>
          </a:p>
          <a:p>
            <a:r>
              <a:rPr lang="id-ID" altLang="id-ID" sz="2400" dirty="0" smtClean="0"/>
              <a:t>Edukasi </a:t>
            </a:r>
            <a:r>
              <a:rPr lang="id-ID" altLang="id-ID" sz="2400" dirty="0" smtClean="0"/>
              <a:t>P</a:t>
            </a:r>
            <a:r>
              <a:rPr lang="en-US" altLang="id-ID" sz="2400" dirty="0" smtClean="0"/>
              <a:t>a</a:t>
            </a:r>
            <a:r>
              <a:rPr lang="id-ID" altLang="id-ID" sz="2400" dirty="0" smtClean="0"/>
              <a:t>sien &amp; Keluarga</a:t>
            </a:r>
            <a:endParaRPr lang="en-US" altLang="id-ID" sz="2400" dirty="0" smtClean="0"/>
          </a:p>
          <a:p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92362"/>
            <a:ext cx="3282042" cy="38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0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Monitoring Nutrisi Enteral</a:t>
            </a:r>
            <a:endParaRPr lang="id-ID" dirty="0"/>
          </a:p>
        </p:txBody>
      </p:sp>
      <p:pic>
        <p:nvPicPr>
          <p:cNvPr id="4" name="Picture 5" descr="T22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0809"/>
            <a:ext cx="9753600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8288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1567" y="609600"/>
            <a:ext cx="6223000" cy="623888"/>
          </a:xfrm>
        </p:spPr>
        <p:txBody>
          <a:bodyPr wrap="none" lIns="91440" tIns="45720" rIns="91440" bIns="45720" anchor="t">
            <a:normAutofit fontScale="90000"/>
          </a:bodyPr>
          <a:lstStyle/>
          <a:p>
            <a:r>
              <a:rPr lang="en-US" altLang="id-ID" dirty="0" smtClean="0">
                <a:solidFill>
                  <a:schemeClr val="tx1"/>
                </a:solidFill>
              </a:rPr>
              <a:t>Monitor </a:t>
            </a:r>
            <a:r>
              <a:rPr lang="en-US" altLang="id-ID" dirty="0" err="1" smtClean="0">
                <a:solidFill>
                  <a:schemeClr val="tx1"/>
                </a:solidFill>
              </a:rPr>
              <a:t>Parenteral</a:t>
            </a:r>
            <a:endParaRPr lang="en-US" altLang="id-ID" dirty="0">
              <a:solidFill>
                <a:schemeClr val="tx1"/>
              </a:solidFill>
            </a:endParaRP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2465" y="1500175"/>
            <a:ext cx="9891220" cy="4924425"/>
          </a:xfrm>
        </p:spPr>
        <p:txBody>
          <a:bodyPr wrap="none" lIns="91440" tIns="45720" rIns="91440" bIns="45720">
            <a:noAutofit/>
          </a:bodyPr>
          <a:lstStyle/>
          <a:p>
            <a:pPr marL="401638" indent="-401638">
              <a:lnSpc>
                <a:spcPct val="91000"/>
              </a:lnSpc>
              <a:spcBef>
                <a:spcPct val="0"/>
              </a:spcBef>
              <a:tabLst>
                <a:tab pos="417513" algn="r"/>
              </a:tabLst>
            </a:pPr>
            <a:r>
              <a:rPr lang="id-ID" altLang="id-ID" sz="1800" dirty="0" smtClean="0">
                <a:solidFill>
                  <a:schemeClr val="tx1"/>
                </a:solidFill>
              </a:rPr>
              <a:t>Berat Badan </a:t>
            </a:r>
            <a:r>
              <a:rPr lang="en-US" altLang="id-ID" sz="1800" dirty="0" smtClean="0">
                <a:solidFill>
                  <a:schemeClr val="tx1"/>
                </a:solidFill>
              </a:rPr>
              <a:t> : </a:t>
            </a:r>
            <a:r>
              <a:rPr lang="en-US" altLang="id-ID" sz="1800" dirty="0" err="1" smtClean="0">
                <a:solidFill>
                  <a:schemeClr val="tx1"/>
                </a:solidFill>
              </a:rPr>
              <a:t>Harian</a:t>
            </a:r>
            <a:r>
              <a:rPr lang="en-US" altLang="id-ID" sz="1800" dirty="0" smtClean="0">
                <a:solidFill>
                  <a:schemeClr val="tx1"/>
                </a:solidFill>
              </a:rPr>
              <a:t> </a:t>
            </a:r>
            <a:endParaRPr lang="en-US" altLang="id-ID" sz="1800" dirty="0">
              <a:solidFill>
                <a:schemeClr val="tx1"/>
              </a:solidFill>
            </a:endParaRPr>
          </a:p>
          <a:p>
            <a:pPr marL="401638" indent="-401638">
              <a:lnSpc>
                <a:spcPct val="91000"/>
              </a:lnSpc>
              <a:spcBef>
                <a:spcPct val="61000"/>
              </a:spcBef>
              <a:tabLst>
                <a:tab pos="417513" algn="r"/>
              </a:tabLst>
            </a:pPr>
            <a:r>
              <a:rPr lang="id-ID" altLang="id-ID" sz="1800" dirty="0" smtClean="0">
                <a:solidFill>
                  <a:schemeClr val="tx1"/>
                </a:solidFill>
              </a:rPr>
              <a:t>Darah		</a:t>
            </a:r>
            <a:endParaRPr lang="en-US" altLang="id-ID" sz="1800" dirty="0" smtClean="0">
              <a:solidFill>
                <a:schemeClr val="tx1"/>
              </a:solidFill>
            </a:endParaRPr>
          </a:p>
          <a:p>
            <a:pPr marL="801688" lvl="1" indent="-401638">
              <a:lnSpc>
                <a:spcPct val="91000"/>
              </a:lnSpc>
              <a:spcBef>
                <a:spcPct val="61000"/>
              </a:spcBef>
              <a:tabLst>
                <a:tab pos="417513" algn="r"/>
              </a:tabLst>
            </a:pPr>
            <a:r>
              <a:rPr lang="en-US" altLang="id-ID" sz="1800" dirty="0" err="1" smtClean="0">
                <a:solidFill>
                  <a:schemeClr val="tx1"/>
                </a:solidFill>
              </a:rPr>
              <a:t>Harian</a:t>
            </a:r>
            <a:r>
              <a:rPr lang="en-US" altLang="id-ID" sz="1800" dirty="0" smtClean="0">
                <a:solidFill>
                  <a:schemeClr val="tx1"/>
                </a:solidFill>
              </a:rPr>
              <a:t> : Electrolytes </a:t>
            </a:r>
            <a:r>
              <a:rPr lang="en-US" altLang="id-ID" sz="1800" dirty="0">
                <a:solidFill>
                  <a:schemeClr val="tx1"/>
                </a:solidFill>
              </a:rPr>
              <a:t>(Na</a:t>
            </a:r>
            <a:r>
              <a:rPr lang="en-US" altLang="id-ID" sz="1800" baseline="30000" dirty="0">
                <a:solidFill>
                  <a:schemeClr val="tx1"/>
                </a:solidFill>
              </a:rPr>
              <a:t>+</a:t>
            </a:r>
            <a:r>
              <a:rPr lang="en-US" altLang="id-ID" sz="1800" dirty="0">
                <a:solidFill>
                  <a:schemeClr val="tx1"/>
                </a:solidFill>
              </a:rPr>
              <a:t>, K</a:t>
            </a:r>
            <a:r>
              <a:rPr lang="en-US" altLang="id-ID" sz="1800" baseline="30000" dirty="0">
                <a:solidFill>
                  <a:schemeClr val="tx1"/>
                </a:solidFill>
              </a:rPr>
              <a:t>+</a:t>
            </a:r>
            <a:r>
              <a:rPr lang="en-US" altLang="id-ID" sz="1800" dirty="0">
                <a:solidFill>
                  <a:schemeClr val="tx1"/>
                </a:solidFill>
              </a:rPr>
              <a:t>, </a:t>
            </a:r>
            <a:r>
              <a:rPr lang="en-US" altLang="id-ID" sz="1800" dirty="0" err="1">
                <a:solidFill>
                  <a:schemeClr val="tx1"/>
                </a:solidFill>
              </a:rPr>
              <a:t>Cl</a:t>
            </a:r>
            <a:r>
              <a:rPr lang="en-US" altLang="id-ID" sz="1800" baseline="30000" dirty="0">
                <a:solidFill>
                  <a:schemeClr val="tx1"/>
                </a:solidFill>
              </a:rPr>
              <a:t>-</a:t>
            </a:r>
            <a:r>
              <a:rPr lang="en-US" altLang="id-ID" sz="1800" dirty="0" smtClean="0">
                <a:solidFill>
                  <a:schemeClr val="tx1"/>
                </a:solidFill>
              </a:rPr>
              <a:t>), Glucose, Acid-base</a:t>
            </a:r>
          </a:p>
          <a:p>
            <a:pPr marL="801688" lvl="1" indent="-401638">
              <a:lnSpc>
                <a:spcPct val="91000"/>
              </a:lnSpc>
              <a:spcBef>
                <a:spcPct val="61000"/>
              </a:spcBef>
              <a:tabLst>
                <a:tab pos="417513" algn="r"/>
              </a:tabLst>
            </a:pPr>
            <a:r>
              <a:rPr lang="en-US" altLang="id-ID" sz="1800" dirty="0" smtClean="0">
                <a:solidFill>
                  <a:schemeClr val="tx1"/>
                </a:solidFill>
              </a:rPr>
              <a:t>3 x/</a:t>
            </a:r>
            <a:r>
              <a:rPr lang="en-US" altLang="id-ID" sz="1800" dirty="0" err="1" smtClean="0">
                <a:solidFill>
                  <a:schemeClr val="tx1"/>
                </a:solidFill>
              </a:rPr>
              <a:t>minggu</a:t>
            </a:r>
            <a:r>
              <a:rPr lang="en-US" altLang="id-ID" sz="1800" dirty="0" smtClean="0">
                <a:solidFill>
                  <a:schemeClr val="tx1"/>
                </a:solidFill>
              </a:rPr>
              <a:t> : BUN, Ca</a:t>
            </a:r>
            <a:r>
              <a:rPr lang="en-US" altLang="id-ID" sz="1800" baseline="30000" dirty="0">
                <a:solidFill>
                  <a:schemeClr val="tx1"/>
                </a:solidFill>
              </a:rPr>
              <a:t>+,</a:t>
            </a:r>
            <a:r>
              <a:rPr lang="en-US" altLang="id-ID" sz="1800" dirty="0">
                <a:solidFill>
                  <a:schemeClr val="tx1"/>
                </a:solidFill>
              </a:rPr>
              <a:t> </a:t>
            </a:r>
            <a:r>
              <a:rPr lang="en-US" altLang="id-ID" sz="1800" dirty="0" smtClean="0">
                <a:solidFill>
                  <a:schemeClr val="tx1"/>
                </a:solidFill>
              </a:rPr>
              <a:t>P</a:t>
            </a:r>
          </a:p>
          <a:p>
            <a:pPr marL="801688" lvl="1" indent="-401638">
              <a:lnSpc>
                <a:spcPct val="91000"/>
              </a:lnSpc>
              <a:spcBef>
                <a:spcPct val="61000"/>
              </a:spcBef>
              <a:tabLst>
                <a:tab pos="417513" algn="r"/>
              </a:tabLst>
            </a:pPr>
            <a:r>
              <a:rPr lang="en-US" altLang="id-ID" sz="1800" dirty="0" smtClean="0"/>
              <a:t>2 x/ </a:t>
            </a:r>
            <a:r>
              <a:rPr lang="en-US" altLang="id-ID" sz="1800" dirty="0" err="1" smtClean="0"/>
              <a:t>minggu</a:t>
            </a:r>
            <a:r>
              <a:rPr lang="en-US" altLang="id-ID" sz="1800" dirty="0" smtClean="0"/>
              <a:t> : Ammonia, Mg, Plasma </a:t>
            </a:r>
            <a:r>
              <a:rPr lang="id-ID" altLang="id-ID" sz="1800" dirty="0" smtClean="0"/>
              <a:t>T</a:t>
            </a:r>
            <a:r>
              <a:rPr lang="en-US" altLang="id-ID" sz="1800" dirty="0" err="1" smtClean="0"/>
              <a:t>ransaminase</a:t>
            </a:r>
            <a:endParaRPr lang="en-US" altLang="id-ID" sz="1800" dirty="0" smtClean="0"/>
          </a:p>
          <a:p>
            <a:pPr marL="801688" lvl="1" indent="-401638">
              <a:lnSpc>
                <a:spcPct val="91000"/>
              </a:lnSpc>
              <a:spcBef>
                <a:spcPct val="61000"/>
              </a:spcBef>
              <a:tabLst>
                <a:tab pos="417513" algn="r"/>
              </a:tabLst>
            </a:pPr>
            <a:r>
              <a:rPr lang="en-US" altLang="id-ID" sz="1800" dirty="0" err="1" smtClean="0"/>
              <a:t>Mingguan</a:t>
            </a:r>
            <a:r>
              <a:rPr lang="en-US" altLang="id-ID" sz="1800" dirty="0" smtClean="0"/>
              <a:t> : </a:t>
            </a:r>
            <a:r>
              <a:rPr lang="en-US" altLang="id-ID" sz="1800" dirty="0" err="1" smtClean="0"/>
              <a:t>Hb</a:t>
            </a:r>
            <a:r>
              <a:rPr lang="en-US" altLang="id-ID" sz="1800" dirty="0" smtClean="0"/>
              <a:t>, </a:t>
            </a:r>
            <a:r>
              <a:rPr lang="en-US" altLang="id-ID" sz="1800" dirty="0" err="1" smtClean="0"/>
              <a:t>Prothrombin</a:t>
            </a:r>
            <a:r>
              <a:rPr lang="en-US" altLang="id-ID" sz="1800" dirty="0" smtClean="0"/>
              <a:t> time, Zn, Cu, Triglycerides</a:t>
            </a:r>
            <a:endParaRPr lang="en-US" altLang="id-ID" sz="1800" dirty="0"/>
          </a:p>
          <a:p>
            <a:pPr marL="450850" indent="-450850">
              <a:lnSpc>
                <a:spcPct val="91000"/>
              </a:lnSpc>
              <a:spcBef>
                <a:spcPct val="0"/>
              </a:spcBef>
              <a:tabLst>
                <a:tab pos="417513" algn="r"/>
              </a:tabLst>
            </a:pPr>
            <a:r>
              <a:rPr lang="en-US" altLang="id-ID" sz="1800" dirty="0" err="1" smtClean="0"/>
              <a:t>Urin</a:t>
            </a:r>
            <a:r>
              <a:rPr lang="en-US" altLang="id-ID" sz="1800" dirty="0" smtClean="0"/>
              <a:t>:</a:t>
            </a:r>
            <a:br>
              <a:rPr lang="en-US" altLang="id-ID" sz="1800" dirty="0" smtClean="0"/>
            </a:br>
            <a:r>
              <a:rPr lang="en-US" altLang="id-ID" sz="1800" dirty="0" err="1" smtClean="0"/>
              <a:t>Glucosa</a:t>
            </a:r>
            <a:r>
              <a:rPr lang="en-US" altLang="id-ID" sz="1800" dirty="0" smtClean="0"/>
              <a:t> </a:t>
            </a:r>
            <a:r>
              <a:rPr lang="en-US" altLang="id-ID" sz="1800" dirty="0" err="1" smtClean="0"/>
              <a:t>dan</a:t>
            </a:r>
            <a:r>
              <a:rPr lang="en-US" altLang="id-ID" sz="1800" dirty="0" smtClean="0"/>
              <a:t> </a:t>
            </a:r>
            <a:r>
              <a:rPr lang="en-US" altLang="id-ID" sz="1800" dirty="0" err="1" smtClean="0"/>
              <a:t>ketones</a:t>
            </a:r>
            <a:r>
              <a:rPr lang="en-US" altLang="id-ID" sz="1800" dirty="0" smtClean="0"/>
              <a:t> (4-6/day)</a:t>
            </a:r>
            <a:br>
              <a:rPr lang="en-US" altLang="id-ID" sz="1800" dirty="0" smtClean="0"/>
            </a:br>
            <a:r>
              <a:rPr lang="en-US" altLang="id-ID" sz="1800" dirty="0" smtClean="0"/>
              <a:t>Specific gravity or </a:t>
            </a:r>
            <a:r>
              <a:rPr lang="en-US" altLang="id-ID" sz="1800" dirty="0" err="1" smtClean="0"/>
              <a:t>osmolarity</a:t>
            </a:r>
            <a:r>
              <a:rPr lang="en-US" altLang="id-ID" sz="1800" dirty="0" smtClean="0"/>
              <a:t> (2-4/day)</a:t>
            </a:r>
            <a:br>
              <a:rPr lang="en-US" altLang="id-ID" sz="1800" dirty="0" smtClean="0"/>
            </a:br>
            <a:r>
              <a:rPr lang="en-US" altLang="id-ID" sz="1800" dirty="0" smtClean="0"/>
              <a:t>Urinary urea nitrogen (weekly)</a:t>
            </a:r>
          </a:p>
          <a:p>
            <a:pPr marL="450850" indent="-450850">
              <a:lnSpc>
                <a:spcPct val="91000"/>
              </a:lnSpc>
              <a:spcBef>
                <a:spcPct val="61000"/>
              </a:spcBef>
              <a:tabLst>
                <a:tab pos="417513" algn="r"/>
              </a:tabLst>
            </a:pPr>
            <a:r>
              <a:rPr lang="en-US" altLang="id-ID" sz="1800" dirty="0" smtClean="0"/>
              <a:t>Other:</a:t>
            </a:r>
            <a:br>
              <a:rPr lang="en-US" altLang="id-ID" sz="1800" dirty="0" smtClean="0"/>
            </a:br>
            <a:r>
              <a:rPr lang="en-US" altLang="id-ID" sz="1800" dirty="0" smtClean="0"/>
              <a:t>Volume </a:t>
            </a:r>
            <a:r>
              <a:rPr lang="en-US" altLang="id-ID" sz="1800" dirty="0" err="1" smtClean="0"/>
              <a:t>infus</a:t>
            </a:r>
            <a:r>
              <a:rPr lang="en-US" altLang="id-ID" sz="1800" dirty="0" smtClean="0"/>
              <a:t> (daily)</a:t>
            </a:r>
            <a:br>
              <a:rPr lang="en-US" altLang="id-ID" sz="1800" dirty="0" smtClean="0"/>
            </a:br>
            <a:r>
              <a:rPr lang="en-US" altLang="id-ID" sz="1800" dirty="0" smtClean="0"/>
              <a:t>Oral intake (daily) </a:t>
            </a:r>
            <a:r>
              <a:rPr lang="en-US" altLang="id-ID" sz="1800" dirty="0" err="1" smtClean="0"/>
              <a:t>bila</a:t>
            </a:r>
            <a:r>
              <a:rPr lang="en-US" altLang="id-ID" sz="1800" dirty="0" smtClean="0"/>
              <a:t> </a:t>
            </a:r>
            <a:r>
              <a:rPr lang="en-US" altLang="id-ID" sz="1800" dirty="0" err="1" smtClean="0"/>
              <a:t>ada</a:t>
            </a:r>
            <a:r>
              <a:rPr lang="en-US" altLang="id-ID" sz="1800" dirty="0" smtClean="0"/>
              <a:t/>
            </a:r>
            <a:br>
              <a:rPr lang="en-US" altLang="id-ID" sz="1800" dirty="0" smtClean="0"/>
            </a:br>
            <a:r>
              <a:rPr lang="en-US" altLang="id-ID" sz="1800" dirty="0" smtClean="0"/>
              <a:t>Urinary output (daily)</a:t>
            </a:r>
            <a:br>
              <a:rPr lang="en-US" altLang="id-ID" sz="1800" dirty="0" smtClean="0"/>
            </a:br>
            <a:r>
              <a:rPr lang="en-US" altLang="id-ID" sz="1800" dirty="0" smtClean="0"/>
              <a:t>Activity, temperature, respiration (daily)</a:t>
            </a:r>
            <a:br>
              <a:rPr lang="en-US" altLang="id-ID" sz="1800" dirty="0" smtClean="0"/>
            </a:br>
            <a:r>
              <a:rPr lang="en-US" altLang="id-ID" sz="1800" dirty="0" smtClean="0"/>
              <a:t>WBC </a:t>
            </a:r>
            <a:r>
              <a:rPr lang="en-US" altLang="id-ID" sz="1800" dirty="0" err="1" smtClean="0"/>
              <a:t>dan</a:t>
            </a:r>
            <a:r>
              <a:rPr lang="en-US" altLang="id-ID" sz="1800" dirty="0" smtClean="0"/>
              <a:t> differential </a:t>
            </a:r>
            <a:r>
              <a:rPr lang="en-US" altLang="id-ID" sz="1800" dirty="0" err="1" smtClean="0"/>
              <a:t>serta</a:t>
            </a:r>
            <a:r>
              <a:rPr lang="en-US" altLang="id-ID" sz="1800" dirty="0" smtClean="0"/>
              <a:t> </a:t>
            </a:r>
            <a:r>
              <a:rPr lang="en-US" altLang="id-ID" sz="1800" dirty="0" err="1" smtClean="0"/>
              <a:t>kultur</a:t>
            </a:r>
            <a:r>
              <a:rPr lang="en-US" altLang="id-ID" sz="1800" dirty="0" smtClean="0"/>
              <a:t>  (as needed</a:t>
            </a:r>
          </a:p>
        </p:txBody>
      </p:sp>
    </p:spTree>
    <p:extLst>
      <p:ext uri="{BB962C8B-B14F-4D97-AF65-F5344CB8AC3E}">
        <p14:creationId xmlns:p14="http://schemas.microsoft.com/office/powerpoint/2010/main" xmlns="" val="54129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325" y="365125"/>
            <a:ext cx="4705350" cy="6492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994" y="564246"/>
            <a:ext cx="3764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i="1" dirty="0" smtClean="0"/>
              <a:t>Perdarahan saluran cerna Atas (</a:t>
            </a:r>
            <a:r>
              <a:rPr lang="en-ID" sz="2400" b="1" i="1" dirty="0" smtClean="0"/>
              <a:t>UGIB</a:t>
            </a:r>
            <a:r>
              <a:rPr lang="id-ID" sz="2400" b="1" i="1" dirty="0" smtClean="0"/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680" y="564246"/>
            <a:ext cx="3743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i="1" dirty="0" smtClean="0"/>
              <a:t>Perdarahan saluran cerna Bawah (</a:t>
            </a:r>
            <a:r>
              <a:rPr lang="en-ID" sz="2400" b="1" i="1" dirty="0" smtClean="0"/>
              <a:t>LGIB</a:t>
            </a:r>
            <a:r>
              <a:rPr lang="id-ID" sz="2400" b="1" i="1" dirty="0" smtClean="0"/>
              <a:t>)</a:t>
            </a:r>
            <a:r>
              <a:rPr lang="en-ID" sz="2400" b="1" i="1" dirty="0" smtClean="0"/>
              <a:t> </a:t>
            </a:r>
            <a:endParaRPr lang="id-ID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72994" y="1587465"/>
            <a:ext cx="35703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b="1" dirty="0" smtClean="0"/>
          </a:p>
          <a:p>
            <a:r>
              <a:rPr lang="id-ID" b="1" dirty="0" smtClean="0"/>
              <a:t>Gejala</a:t>
            </a:r>
          </a:p>
          <a:p>
            <a:pPr marL="457200" indent="-457200">
              <a:buAutoNum type="arabicPeriod"/>
            </a:pPr>
            <a:r>
              <a:rPr lang="id-ID" b="1" dirty="0" smtClean="0"/>
              <a:t>Muntah Darah (hematemesis)</a:t>
            </a:r>
          </a:p>
          <a:p>
            <a:pPr marL="457200" indent="-457200">
              <a:buAutoNum type="arabicPeriod"/>
            </a:pPr>
            <a:r>
              <a:rPr lang="id-ID" b="1" dirty="0" smtClean="0"/>
              <a:t>BAB berwarna hitam (melena)</a:t>
            </a:r>
          </a:p>
          <a:p>
            <a:pPr marL="457200" indent="-457200">
              <a:buAutoNum type="arabicPeriod"/>
            </a:pPr>
            <a:r>
              <a:rPr lang="id-ID" b="1" dirty="0" smtClean="0"/>
              <a:t>Aspirasi NGT cairan darah kehitaman</a:t>
            </a:r>
          </a:p>
          <a:p>
            <a:pPr marL="457200" indent="-457200">
              <a:buAutoNum type="arabicPeriod"/>
            </a:pPr>
            <a:endParaRPr lang="id-ID" b="1" dirty="0"/>
          </a:p>
          <a:p>
            <a:r>
              <a:rPr lang="id-ID" b="1" dirty="0" smtClean="0"/>
              <a:t>Penyebab (Dewasa)</a:t>
            </a:r>
          </a:p>
          <a:p>
            <a:pPr marL="457200" indent="-457200">
              <a:buAutoNum type="arabicPeriod"/>
            </a:pPr>
            <a:r>
              <a:rPr lang="id-ID" b="1" dirty="0" smtClean="0"/>
              <a:t>Ulkus peptikum</a:t>
            </a:r>
          </a:p>
          <a:p>
            <a:pPr marL="457200" indent="-457200">
              <a:buAutoNum type="arabicPeriod"/>
            </a:pPr>
            <a:r>
              <a:rPr lang="id-ID" b="1" dirty="0" smtClean="0"/>
              <a:t>Esofagitis</a:t>
            </a:r>
          </a:p>
          <a:p>
            <a:pPr marL="457200" indent="-457200">
              <a:buAutoNum type="arabicPeriod"/>
            </a:pPr>
            <a:r>
              <a:rPr lang="id-ID" b="1" dirty="0" smtClean="0"/>
              <a:t>Varises</a:t>
            </a:r>
          </a:p>
          <a:p>
            <a:r>
              <a:rPr lang="id-ID" b="1" dirty="0"/>
              <a:t>Penyebab </a:t>
            </a:r>
            <a:r>
              <a:rPr lang="id-ID" b="1" dirty="0" smtClean="0"/>
              <a:t>(Anak)</a:t>
            </a:r>
          </a:p>
          <a:p>
            <a:pPr marL="342900" indent="-342900">
              <a:buAutoNum type="arabicPeriod"/>
            </a:pPr>
            <a:r>
              <a:rPr lang="en-US" dirty="0" smtClean="0"/>
              <a:t>Esophagitis</a:t>
            </a:r>
            <a:endParaRPr lang="id-ID" dirty="0" smtClean="0"/>
          </a:p>
          <a:p>
            <a:pPr marL="342900" indent="-342900">
              <a:buAutoNum type="arabicPeriod"/>
            </a:pPr>
            <a:r>
              <a:rPr lang="en-US" dirty="0" smtClean="0"/>
              <a:t>Gastritis</a:t>
            </a:r>
            <a:endParaRPr lang="id-ID" dirty="0" smtClean="0"/>
          </a:p>
          <a:p>
            <a:pPr marL="342900" indent="-342900">
              <a:buAutoNum type="arabicPeriod"/>
            </a:pPr>
            <a:r>
              <a:rPr lang="en-US" dirty="0" smtClean="0"/>
              <a:t>Peptic </a:t>
            </a:r>
            <a:r>
              <a:rPr lang="en-US" dirty="0"/>
              <a:t>ulcer </a:t>
            </a:r>
            <a:r>
              <a:rPr lang="en-US" dirty="0" smtClean="0"/>
              <a:t>disease</a:t>
            </a:r>
            <a:endParaRPr lang="id-ID" dirty="0" smtClean="0"/>
          </a:p>
          <a:p>
            <a:pPr marL="342900" indent="-342900">
              <a:buAutoNum type="arabicPeriod"/>
            </a:pPr>
            <a:r>
              <a:rPr lang="en-US" dirty="0" smtClean="0"/>
              <a:t>Mallory-Weiss tears</a:t>
            </a:r>
            <a:endParaRPr lang="id-ID" dirty="0" smtClean="0"/>
          </a:p>
          <a:p>
            <a:pPr marL="342900" indent="-342900">
              <a:buAutoNum type="arabicPeriod"/>
            </a:pPr>
            <a:r>
              <a:rPr lang="en-US" dirty="0" smtClean="0"/>
              <a:t>Esophageal </a:t>
            </a:r>
            <a:r>
              <a:rPr lang="en-US" dirty="0"/>
              <a:t>varices</a:t>
            </a:r>
            <a:br>
              <a:rPr lang="en-US" dirty="0"/>
            </a:br>
            <a:endParaRPr lang="id-ID" b="1" dirty="0"/>
          </a:p>
        </p:txBody>
      </p:sp>
      <p:sp>
        <p:nvSpPr>
          <p:cNvPr id="7" name="Rectangle 6"/>
          <p:cNvSpPr/>
          <p:nvPr/>
        </p:nvSpPr>
        <p:spPr>
          <a:xfrm>
            <a:off x="8621670" y="1594364"/>
            <a:ext cx="35703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b="1" dirty="0" smtClean="0"/>
          </a:p>
          <a:p>
            <a:r>
              <a:rPr lang="id-ID" b="1" dirty="0" smtClean="0"/>
              <a:t>Gejala</a:t>
            </a:r>
          </a:p>
          <a:p>
            <a:pPr marL="457200" indent="-457200">
              <a:buAutoNum type="arabicPeriod"/>
            </a:pPr>
            <a:r>
              <a:rPr lang="id-ID" b="1" dirty="0" smtClean="0"/>
              <a:t>BAB berwarna merah (Hematochezia)</a:t>
            </a:r>
          </a:p>
          <a:p>
            <a:pPr marL="457200" indent="-457200">
              <a:buAutoNum type="arabicPeriod"/>
            </a:pPr>
            <a:r>
              <a:rPr lang="id-ID" b="1" dirty="0" smtClean="0"/>
              <a:t>Aspirasi NGT partikel makanan</a:t>
            </a:r>
          </a:p>
          <a:p>
            <a:pPr marL="457200" indent="-457200">
              <a:buAutoNum type="arabicPeriod"/>
            </a:pPr>
            <a:endParaRPr lang="id-ID" b="1" dirty="0"/>
          </a:p>
          <a:p>
            <a:r>
              <a:rPr lang="id-ID" b="1" dirty="0" smtClean="0"/>
              <a:t>Penyebab (Dewasa)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HEMORRHOIDS</a:t>
            </a:r>
            <a:endParaRPr lang="id-ID" b="1" dirty="0" smtClean="0"/>
          </a:p>
          <a:p>
            <a:pPr marL="457200" indent="-457200">
              <a:buAutoNum type="arabicPeriod"/>
            </a:pPr>
            <a:r>
              <a:rPr lang="en-US" b="1" dirty="0" smtClean="0"/>
              <a:t>VASCULAR ECTASIA</a:t>
            </a:r>
            <a:endParaRPr lang="id-ID" b="1" dirty="0" smtClean="0"/>
          </a:p>
          <a:p>
            <a:pPr marL="457200" indent="-457200">
              <a:buAutoNum type="arabicPeriod"/>
            </a:pPr>
            <a:r>
              <a:rPr lang="en-US" b="1" dirty="0" smtClean="0"/>
              <a:t>DIVERTICULOSIS</a:t>
            </a:r>
            <a:endParaRPr lang="id-ID" b="1" dirty="0" smtClean="0"/>
          </a:p>
          <a:p>
            <a:pPr marL="457200" indent="-457200">
              <a:buAutoNum type="arabicPeriod"/>
            </a:pPr>
            <a:r>
              <a:rPr lang="en-US" b="1" dirty="0" smtClean="0"/>
              <a:t>POLYPS</a:t>
            </a:r>
            <a:r>
              <a:rPr lang="id-ID" b="1" dirty="0" smtClean="0"/>
              <a:t> </a:t>
            </a:r>
            <a:r>
              <a:rPr lang="en-US" b="1" dirty="0" smtClean="0"/>
              <a:t>CARCINOMA</a:t>
            </a:r>
            <a:endParaRPr lang="id-ID" b="1" dirty="0" smtClean="0"/>
          </a:p>
          <a:p>
            <a:r>
              <a:rPr lang="id-ID" b="1" dirty="0"/>
              <a:t>Penyebab (Anak)</a:t>
            </a:r>
          </a:p>
          <a:p>
            <a:pPr marL="342900" indent="-342900">
              <a:buAutoNum type="arabicPeriod"/>
            </a:pPr>
            <a:r>
              <a:rPr lang="en-US" b="1" dirty="0"/>
              <a:t>MECKEL,S DIVERTICULUM</a:t>
            </a:r>
            <a:endParaRPr lang="id-ID" b="1" dirty="0"/>
          </a:p>
          <a:p>
            <a:pPr marL="342900" indent="-342900">
              <a:buAutoNum type="arabicPeriod"/>
            </a:pPr>
            <a:r>
              <a:rPr lang="en-US" b="1" dirty="0"/>
              <a:t>POLYPS</a:t>
            </a:r>
            <a:endParaRPr lang="id-ID" b="1" dirty="0"/>
          </a:p>
          <a:p>
            <a:pPr marL="342900" indent="-342900">
              <a:buAutoNum type="arabicPeriod"/>
            </a:pPr>
            <a:r>
              <a:rPr lang="en-US" b="1" dirty="0"/>
              <a:t>ULCERATIVE </a:t>
            </a:r>
            <a:r>
              <a:rPr lang="en-US" b="1" dirty="0" smtClean="0"/>
              <a:t>COLITIS</a:t>
            </a:r>
            <a:endParaRPr lang="id-ID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588365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TARGET TATALAKSANA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78998"/>
              </p:ext>
            </p:extLst>
          </p:nvPr>
        </p:nvGraphicFramePr>
        <p:xfrm>
          <a:off x="685800" y="1690688"/>
          <a:ext cx="10820400" cy="4409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xmlns="" val="2326419622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xmlns="" val="3380328466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xmlns="" val="3291551282"/>
                    </a:ext>
                  </a:extLst>
                </a:gridCol>
              </a:tblGrid>
              <a:tr h="509367">
                <a:tc>
                  <a:txBody>
                    <a:bodyPr/>
                    <a:lstStyle/>
                    <a:p>
                      <a:r>
                        <a:rPr lang="id-ID" dirty="0" smtClean="0"/>
                        <a:t>Intake vs Kebutuhan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Intervensi Gizi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Pengawasan 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4571531"/>
                  </a:ext>
                </a:extLst>
              </a:tr>
              <a:tr h="509367">
                <a:tc>
                  <a:txBody>
                    <a:bodyPr/>
                    <a:lstStyle/>
                    <a:p>
                      <a:r>
                        <a:rPr lang="id-ID" dirty="0" smtClean="0"/>
                        <a:t>Intake = 100% KET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Asupan Gizi diteruskan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Pemantauan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8150743"/>
                  </a:ext>
                </a:extLst>
              </a:tr>
              <a:tr h="879181">
                <a:tc>
                  <a:txBody>
                    <a:bodyPr/>
                    <a:lstStyle/>
                    <a:p>
                      <a:r>
                        <a:rPr lang="id-ID" dirty="0" smtClean="0"/>
                        <a:t>Intake = 75-&lt;100% KET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Diet ditingkatkan kaya energi protein, pertimbangkan suplemen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Pemberian suplemen nutrisi &lt; 48 jam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2787147"/>
                  </a:ext>
                </a:extLst>
              </a:tr>
              <a:tr h="879181">
                <a:tc>
                  <a:txBody>
                    <a:bodyPr/>
                    <a:lstStyle/>
                    <a:p>
                      <a:r>
                        <a:rPr lang="id-ID" dirty="0" smtClean="0"/>
                        <a:t>Intake = 50-&lt;75%</a:t>
                      </a:r>
                      <a:r>
                        <a:rPr lang="id-ID" baseline="0" dirty="0" smtClean="0"/>
                        <a:t> KET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Diet TKTP disertai suplemen,</a:t>
                      </a:r>
                      <a:r>
                        <a:rPr lang="id-ID" baseline="0" dirty="0" smtClean="0"/>
                        <a:t> pertimbangkan nutrisi Enteral (EN)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Evaluasi 48 jam</a:t>
                      </a:r>
                    </a:p>
                    <a:p>
                      <a:r>
                        <a:rPr lang="id-ID" dirty="0" smtClean="0"/>
                        <a:t>Bila tidak</a:t>
                      </a:r>
                      <a:r>
                        <a:rPr lang="id-ID" baseline="0" dirty="0" smtClean="0"/>
                        <a:t> tercapai pasang EN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9985848"/>
                  </a:ext>
                </a:extLst>
              </a:tr>
              <a:tr h="1632765">
                <a:tc>
                  <a:txBody>
                    <a:bodyPr/>
                    <a:lstStyle/>
                    <a:p>
                      <a:r>
                        <a:rPr lang="id-ID" dirty="0" smtClean="0"/>
                        <a:t>Intake = &lt; 50%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Diet TKTP+</a:t>
                      </a:r>
                      <a:r>
                        <a:rPr lang="id-ID" baseline="0" dirty="0" smtClean="0"/>
                        <a:t> nutrisi Enteral atau</a:t>
                      </a:r>
                    </a:p>
                    <a:p>
                      <a:r>
                        <a:rPr lang="id-ID" baseline="0" dirty="0" smtClean="0"/>
                        <a:t>Nutrisi Enteral Full</a:t>
                      </a:r>
                    </a:p>
                    <a:p>
                      <a:r>
                        <a:rPr lang="id-ID" baseline="0" dirty="0" smtClean="0"/>
                        <a:t>Pertimbangkan Parenteral (PN) bila lebih 7 hari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Evaluasi 48 jam</a:t>
                      </a:r>
                    </a:p>
                    <a:p>
                      <a:r>
                        <a:rPr lang="id-ID" dirty="0" smtClean="0"/>
                        <a:t>Bila tidak</a:t>
                      </a:r>
                      <a:r>
                        <a:rPr lang="id-ID" baseline="0" dirty="0" smtClean="0"/>
                        <a:t> tercapai pasang PN dikombinasi dengan EN 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265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9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4648" y="2133600"/>
            <a:ext cx="4497353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363200" cy="11430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latin typeface="Brush Script MT" pitchFamily="66" charset="0"/>
                <a:cs typeface="Aharoni" pitchFamily="2" charset="-79"/>
              </a:rPr>
              <a:t>K</a:t>
            </a:r>
            <a:r>
              <a:rPr lang="en-US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esimpulan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63" y="1563189"/>
            <a:ext cx="7416800" cy="45259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Perdarahan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Cerna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dewasa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None/>
            </a:pPr>
            <a:endParaRPr lang="en-US" sz="1000" dirty="0" smtClean="0"/>
          </a:p>
          <a:p>
            <a:r>
              <a:rPr lang="en-US" sz="2400" dirty="0" err="1" smtClean="0"/>
              <a:t>Tatalaksana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tatalaksana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perdarahan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cerna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endParaRPr lang="en-US" sz="2400" dirty="0" smtClean="0"/>
          </a:p>
          <a:p>
            <a:r>
              <a:rPr lang="en-US" sz="2400" dirty="0" err="1" smtClean="0"/>
              <a:t>Tatalaksana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penentuan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, </a:t>
            </a:r>
            <a:r>
              <a:rPr lang="en-US" sz="2400" dirty="0" err="1" smtClean="0"/>
              <a:t>jenis</a:t>
            </a:r>
            <a:r>
              <a:rPr lang="en-US" sz="2400" dirty="0" smtClean="0"/>
              <a:t>, </a:t>
            </a:r>
            <a:r>
              <a:rPr lang="en-US" sz="2400" dirty="0" err="1" smtClean="0"/>
              <a:t>jalur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jadwal</a:t>
            </a:r>
            <a:r>
              <a:rPr lang="en-US" sz="2400" dirty="0" smtClean="0"/>
              <a:t>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1000" dirty="0" smtClean="0"/>
          </a:p>
          <a:p>
            <a:r>
              <a:rPr lang="en-US" sz="2400" i="1" dirty="0" smtClean="0"/>
              <a:t>Monitoring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evaluasi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tatalaksana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nutrisi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harus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dilakukan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untuk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memenuhi</a:t>
            </a:r>
            <a:r>
              <a:rPr lang="en-US" sz="2400" i="1" dirty="0" smtClean="0"/>
              <a:t> target </a:t>
            </a:r>
            <a:r>
              <a:rPr lang="en-US" sz="2400" i="1" dirty="0" err="1" smtClean="0"/>
              <a:t>tatalaksana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mencegah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komplikasi</a:t>
            </a:r>
            <a:endParaRPr lang="en-US" sz="24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17600" y="1371600"/>
            <a:ext cx="1036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7600" y="6323012"/>
            <a:ext cx="1036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56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4"/>
          <p:cNvSpPr>
            <a:spLocks noChangeArrowheads="1" noChangeShapeType="1" noTextEdit="1"/>
          </p:cNvSpPr>
          <p:nvPr/>
        </p:nvSpPr>
        <p:spPr bwMode="auto">
          <a:xfrm>
            <a:off x="1012722" y="1552338"/>
            <a:ext cx="7823200" cy="2438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Terima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Kasih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0336" y="4270957"/>
            <a:ext cx="7801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7200" dirty="0">
                <a:solidFill>
                  <a:srgbClr val="002060"/>
                </a:solidFill>
                <a:latin typeface="ArialMT"/>
              </a:rPr>
              <a:t>الحمد ل رب العالمين</a:t>
            </a:r>
            <a:r>
              <a:rPr lang="ar-AE" sz="7200" dirty="0">
                <a:solidFill>
                  <a:srgbClr val="002060"/>
                </a:solidFill>
              </a:rPr>
              <a:t> 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Tatalaksana Pasien Perdarahan Saluran Cerna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771" y="1637165"/>
            <a:ext cx="9992299" cy="47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82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13" y="378556"/>
            <a:ext cx="9468464" cy="5910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3832" y="914088"/>
            <a:ext cx="8996516" cy="5847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id-ID" sz="3200" dirty="0">
                <a:solidFill>
                  <a:schemeClr val="bg1"/>
                </a:solidFill>
              </a:rPr>
              <a:t>Tatalaksana Pasien Perdarahan Saluran Cerna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2735" y="2522418"/>
            <a:ext cx="1504335" cy="9144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Tatalaksana Nutrisi</a:t>
            </a:r>
            <a:endParaRPr lang="id-ID" dirty="0"/>
          </a:p>
        </p:txBody>
      </p: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>
            <a:off x="1637070" y="2979174"/>
            <a:ext cx="442453" cy="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110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0"/>
            <a:ext cx="10972800" cy="16665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d-ID" sz="6000" b="1" dirty="0" smtClean="0">
                <a:solidFill>
                  <a:srgbClr val="FF0000"/>
                </a:solidFill>
              </a:rPr>
              <a:t>TATALAKSANA NUTRISI</a:t>
            </a:r>
            <a:br>
              <a:rPr lang="id-ID" sz="6000" b="1" dirty="0" smtClean="0">
                <a:solidFill>
                  <a:srgbClr val="FF0000"/>
                </a:solidFill>
              </a:rPr>
            </a:br>
            <a:r>
              <a:rPr lang="id-ID" sz="6000" b="1" dirty="0" smtClean="0">
                <a:solidFill>
                  <a:srgbClr val="FF0000"/>
                </a:solidFill>
              </a:rPr>
              <a:t>PERDARAHAN SALURAN CERNA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760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1320800" y="304801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id-ID" sz="3600" dirty="0" smtClean="0"/>
              <a:t>Tatalasana Nutrisi</a:t>
            </a:r>
            <a:endParaRPr lang="en-US" sz="3600" dirty="0"/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609600" y="1293814"/>
            <a:ext cx="10972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Segoe Print" pitchFamily="2" charset="0"/>
              </a:rPr>
              <a:t>Sangat</a:t>
            </a:r>
            <a:r>
              <a:rPr lang="en-US" sz="2400" b="1" dirty="0">
                <a:solidFill>
                  <a:srgbClr val="00B050"/>
                </a:solidFill>
                <a:latin typeface="Segoe Print" pitchFamily="2" charset="0"/>
              </a:rPr>
              <a:t> individual </a:t>
            </a:r>
            <a:r>
              <a:rPr lang="en-US" sz="2400" b="1" dirty="0" err="1">
                <a:solidFill>
                  <a:srgbClr val="00B050"/>
                </a:solidFill>
                <a:latin typeface="Segoe Print" pitchFamily="2" charset="0"/>
              </a:rPr>
              <a:t>tergantung</a:t>
            </a:r>
            <a:r>
              <a:rPr lang="en-US" sz="2400" b="1" dirty="0">
                <a:solidFill>
                  <a:srgbClr val="00B050"/>
                </a:solidFill>
                <a:latin typeface="Segoe Print" pitchFamily="2" charset="0"/>
              </a:rPr>
              <a:t>  </a:t>
            </a:r>
            <a:r>
              <a:rPr lang="en-US" sz="2400" b="1" dirty="0" err="1">
                <a:solidFill>
                  <a:srgbClr val="00B050"/>
                </a:solidFill>
                <a:latin typeface="Segoe Print" pitchFamily="2" charset="0"/>
              </a:rPr>
              <a:t>etiologi</a:t>
            </a:r>
            <a:r>
              <a:rPr lang="en-US" sz="2400" b="1" dirty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id-ID" sz="2400" b="1" dirty="0" smtClean="0">
                <a:solidFill>
                  <a:srgbClr val="00B050"/>
                </a:solidFill>
                <a:latin typeface="Segoe Print" pitchFamily="2" charset="0"/>
              </a:rPr>
              <a:t>dan </a:t>
            </a:r>
            <a:r>
              <a:rPr lang="en-US" sz="2400" b="1" dirty="0" err="1" smtClean="0">
                <a:solidFill>
                  <a:srgbClr val="00B050"/>
                </a:solidFill>
                <a:latin typeface="Segoe Print" pitchFamily="2" charset="0"/>
              </a:rPr>
              <a:t>diagnosa</a:t>
            </a:r>
            <a:r>
              <a:rPr lang="en-US" sz="2400" b="1" dirty="0" smtClean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egoe Print" pitchFamily="2" charset="0"/>
              </a:rPr>
              <a:t>gizi</a:t>
            </a:r>
            <a:endParaRPr lang="en-US" sz="2400" b="1" dirty="0">
              <a:solidFill>
                <a:srgbClr val="00B050"/>
              </a:solidFill>
              <a:latin typeface="Segoe Print" pitchFamily="2" charset="0"/>
            </a:endParaRPr>
          </a:p>
        </p:txBody>
      </p:sp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628651" y="2089150"/>
            <a:ext cx="934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PRA </a:t>
            </a:r>
            <a:r>
              <a:rPr lang="en-US" dirty="0" smtClean="0"/>
              <a:t>T</a:t>
            </a:r>
            <a:r>
              <a:rPr lang="id-ID" dirty="0" smtClean="0"/>
              <a:t>ERAPI</a:t>
            </a:r>
            <a:endParaRPr lang="en-US" dirty="0"/>
          </a:p>
        </p:txBody>
      </p:sp>
      <p:sp>
        <p:nvSpPr>
          <p:cNvPr id="44037" name="TextBox 2"/>
          <p:cNvSpPr txBox="1">
            <a:spLocks noChangeArrowheads="1"/>
          </p:cNvSpPr>
          <p:nvPr/>
        </p:nvSpPr>
        <p:spPr bwMode="auto">
          <a:xfrm>
            <a:off x="1320800" y="2667001"/>
            <a:ext cx="1026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>
                <a:latin typeface="Agency FB" pitchFamily="34" charset="0"/>
              </a:rPr>
              <a:t>Mempertahankan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atau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mencegah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penurunan</a:t>
            </a:r>
            <a:r>
              <a:rPr lang="en-US" sz="2400" dirty="0">
                <a:latin typeface="Agency FB" pitchFamily="34" charset="0"/>
              </a:rPr>
              <a:t> status </a:t>
            </a:r>
            <a:r>
              <a:rPr lang="en-US" sz="2400" dirty="0" err="1" smtClean="0">
                <a:latin typeface="Agency FB" pitchFamily="34" charset="0"/>
              </a:rPr>
              <a:t>gizi</a:t>
            </a:r>
            <a:r>
              <a:rPr lang="en-US" sz="2400" dirty="0" smtClean="0">
                <a:latin typeface="Agency FB" pitchFamily="34" charset="0"/>
              </a:rPr>
              <a:t>/</a:t>
            </a:r>
            <a:r>
              <a:rPr lang="en-US" sz="2400" dirty="0" err="1" smtClean="0">
                <a:latin typeface="Agency FB" pitchFamily="34" charset="0"/>
              </a:rPr>
              <a:t>Malnutrisi</a:t>
            </a:r>
            <a:endParaRPr lang="en-US" sz="2400" dirty="0">
              <a:latin typeface="Agency FB" pitchFamily="34" charset="0"/>
            </a:endParaRP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711200" y="3363914"/>
            <a:ext cx="934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SAAT </a:t>
            </a:r>
            <a:r>
              <a:rPr lang="id-ID" dirty="0" smtClean="0"/>
              <a:t>TERAPI</a:t>
            </a:r>
            <a:endParaRPr lang="en-US" dirty="0"/>
          </a:p>
        </p:txBody>
      </p:sp>
      <p:sp>
        <p:nvSpPr>
          <p:cNvPr id="44039" name="TextBox 4"/>
          <p:cNvSpPr txBox="1">
            <a:spLocks noChangeArrowheads="1"/>
          </p:cNvSpPr>
          <p:nvPr/>
        </p:nvSpPr>
        <p:spPr bwMode="auto">
          <a:xfrm>
            <a:off x="1320800" y="39624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err="1">
                <a:latin typeface="Agency FB" pitchFamily="34" charset="0"/>
              </a:rPr>
              <a:t>Meminimalkan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penurunan</a:t>
            </a:r>
            <a:r>
              <a:rPr lang="en-US" sz="2400" dirty="0">
                <a:latin typeface="Agency FB" pitchFamily="34" charset="0"/>
              </a:rPr>
              <a:t> status </a:t>
            </a:r>
            <a:r>
              <a:rPr lang="en-US" sz="2400" dirty="0" err="1" smtClean="0">
                <a:latin typeface="Agency FB" pitchFamily="34" charset="0"/>
              </a:rPr>
              <a:t>gizi</a:t>
            </a:r>
            <a:r>
              <a:rPr lang="en-US" sz="2400" dirty="0" smtClean="0">
                <a:latin typeface="Agency FB" pitchFamily="34" charset="0"/>
              </a:rPr>
              <a:t>/</a:t>
            </a:r>
            <a:r>
              <a:rPr lang="en-US" sz="2400" dirty="0" err="1" smtClean="0">
                <a:latin typeface="Agency FB" pitchFamily="34" charset="0"/>
              </a:rPr>
              <a:t>Malnutrisi</a:t>
            </a:r>
            <a:r>
              <a:rPr lang="en-US" sz="2400" dirty="0" smtClean="0">
                <a:latin typeface="Agency FB" pitchFamily="34" charset="0"/>
              </a:rPr>
              <a:t> </a:t>
            </a:r>
            <a:endParaRPr lang="en-US" sz="2400" dirty="0">
              <a:latin typeface="Agency FB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err="1">
                <a:latin typeface="Agency FB" pitchFamily="34" charset="0"/>
              </a:rPr>
              <a:t>Mempertahankan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kualitas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hidup</a:t>
            </a:r>
            <a:endParaRPr lang="en-US" sz="2400" dirty="0">
              <a:latin typeface="Agency FB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err="1">
                <a:latin typeface="Agency FB" pitchFamily="34" charset="0"/>
              </a:rPr>
              <a:t>Mengelola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efek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samping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gizi</a:t>
            </a:r>
            <a:endParaRPr lang="en-US" sz="2400" dirty="0">
              <a:latin typeface="Agency FB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87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109728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sz="4000" dirty="0" smtClean="0"/>
              <a:t>Tatalaksana Nutrisi</a:t>
            </a:r>
            <a:endParaRPr lang="en-US" sz="40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27238"/>
            <a:ext cx="10972800" cy="4525962"/>
          </a:xfrm>
        </p:spPr>
        <p:txBody>
          <a:bodyPr/>
          <a:lstStyle/>
          <a:p>
            <a:pPr marL="812800" indent="-81280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dirty="0" smtClean="0"/>
              <a:t>	</a:t>
            </a:r>
            <a:r>
              <a:rPr lang="en-US" altLang="id-ID" sz="2000" b="1" dirty="0" smtClean="0"/>
              <a:t>INDIKASI </a:t>
            </a:r>
            <a:r>
              <a:rPr lang="en-US" altLang="id-ID" sz="2000" b="1" dirty="0" smtClean="0"/>
              <a:t>:</a:t>
            </a:r>
            <a:endParaRPr lang="en-US" altLang="id-ID" sz="2000" b="1" dirty="0" smtClean="0"/>
          </a:p>
          <a:p>
            <a:pPr marL="1524000" lvl="2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id-ID" dirty="0" err="1" smtClean="0"/>
              <a:t>Asupan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nutrien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tdk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adekuat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selama</a:t>
            </a:r>
            <a:r>
              <a:rPr lang="en-US" altLang="id-ID" dirty="0" smtClean="0"/>
              <a:t> 7 </a:t>
            </a:r>
            <a:r>
              <a:rPr lang="en-US" altLang="id-ID" dirty="0" err="1" smtClean="0"/>
              <a:t>hari</a:t>
            </a:r>
            <a:endParaRPr lang="en-US" altLang="id-ID" dirty="0" smtClean="0"/>
          </a:p>
          <a:p>
            <a:pPr marL="1524000" lvl="2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id-ID" dirty="0" err="1" smtClean="0"/>
              <a:t>Atau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terjadi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penurunan</a:t>
            </a:r>
            <a:r>
              <a:rPr lang="en-US" altLang="id-ID" dirty="0" smtClean="0"/>
              <a:t> BB 10 % X </a:t>
            </a:r>
            <a:r>
              <a:rPr lang="en-US" altLang="id-ID" dirty="0" err="1" smtClean="0"/>
              <a:t>baru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masuk</a:t>
            </a:r>
            <a:endParaRPr lang="en-US" altLang="id-ID" dirty="0" smtClean="0"/>
          </a:p>
          <a:p>
            <a:pPr marL="1524000" lvl="2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id-ID" dirty="0" err="1" smtClean="0"/>
              <a:t>Keadaan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metabolik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yg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meningkat</a:t>
            </a:r>
            <a:endParaRPr lang="en-US" altLang="id-ID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kegiatan</a:t>
            </a:r>
            <a:r>
              <a:rPr lang="en-US" dirty="0" smtClean="0"/>
              <a:t> :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1.  </a:t>
            </a:r>
            <a:r>
              <a:rPr lang="id-ID" dirty="0" smtClean="0"/>
              <a:t>	Penentuan Status dan Diagnosis G</a:t>
            </a:r>
            <a:r>
              <a:rPr lang="en-US" dirty="0" err="1" smtClean="0"/>
              <a:t>izi</a:t>
            </a:r>
            <a:r>
              <a:rPr lang="id-ID" dirty="0" smtClean="0"/>
              <a:t> (skrining assesmen)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2.	</a:t>
            </a:r>
            <a:r>
              <a:rPr lang="en-US" dirty="0" err="1" smtClean="0"/>
              <a:t>Tatalaksana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3.	</a:t>
            </a:r>
            <a:r>
              <a:rPr lang="id-ID" dirty="0" smtClean="0"/>
              <a:t>Monitoring Evaluasi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1644</Words>
  <Application>Microsoft Office PowerPoint</Application>
  <PresentationFormat>Custom</PresentationFormat>
  <Paragraphs>447</Paragraphs>
  <Slides>42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Photo Editor Photo</vt:lpstr>
      <vt:lpstr>Tatalaksana Nutrisi Perdarahan Saluran Cerna</vt:lpstr>
      <vt:lpstr>Materi</vt:lpstr>
      <vt:lpstr>Perdarahan Saluran Cerna</vt:lpstr>
      <vt:lpstr>Slide 4</vt:lpstr>
      <vt:lpstr>Tatalaksana Pasien Perdarahan Saluran Cerna</vt:lpstr>
      <vt:lpstr>Slide 6</vt:lpstr>
      <vt:lpstr>TATALAKSANA NUTRISI PERDARAHAN SALURAN CERNA</vt:lpstr>
      <vt:lpstr>Slide 8</vt:lpstr>
      <vt:lpstr>Tatalaksana Nutrisi</vt:lpstr>
      <vt:lpstr>Proses Tatalaksana Nutrisi</vt:lpstr>
      <vt:lpstr>Skrining Gizi – Malnutrition Screening tool (MST)</vt:lpstr>
      <vt:lpstr>Slide 12</vt:lpstr>
      <vt:lpstr>Assesmen status gizi</vt:lpstr>
      <vt:lpstr>TERAPI GIZI</vt:lpstr>
      <vt:lpstr>Slide 15</vt:lpstr>
      <vt:lpstr>PENENTUAN PEMBERIAN NUTRISI</vt:lpstr>
      <vt:lpstr>Jumlah Nutrisi</vt:lpstr>
      <vt:lpstr>Tepat Jumlah/Kebutuhan Energi</vt:lpstr>
      <vt:lpstr>Slide 19</vt:lpstr>
      <vt:lpstr>Jenis</vt:lpstr>
      <vt:lpstr>JENIS NUTRISI MAKRO</vt:lpstr>
      <vt:lpstr>Kebutuhan Cairan</vt:lpstr>
      <vt:lpstr>Slide 23</vt:lpstr>
      <vt:lpstr>Jenis makanan standar khusus rumah sakit  konsistensi makanan</vt:lpstr>
      <vt:lpstr>Jalur Pemberian</vt:lpstr>
      <vt:lpstr>Slide 26</vt:lpstr>
      <vt:lpstr>Makanan / Nutrisi Enteral</vt:lpstr>
      <vt:lpstr>Jenis Nutrisi Enteral :</vt:lpstr>
      <vt:lpstr>Formula komersial (FK)</vt:lpstr>
      <vt:lpstr>Fungsi Saluran Cerna</vt:lpstr>
      <vt:lpstr>Slide 31</vt:lpstr>
      <vt:lpstr>Slide 32</vt:lpstr>
      <vt:lpstr>Indikasi Nutrisi Parenteral</vt:lpstr>
      <vt:lpstr>Nutrisi Parenteral (NPE)</vt:lpstr>
      <vt:lpstr>Komplikasi Parenteral</vt:lpstr>
      <vt:lpstr>JADWAL PEMBERIAN Nutrisi</vt:lpstr>
      <vt:lpstr>MONITORING EVALUASI</vt:lpstr>
      <vt:lpstr>Monitoring Nutrisi Enteral</vt:lpstr>
      <vt:lpstr>Monitor Parenteral</vt:lpstr>
      <vt:lpstr>TARGET TATALAKSANA</vt:lpstr>
      <vt:lpstr>Kesimpulan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SIMRS-POLI-GIZI</dc:creator>
  <cp:lastModifiedBy>tamu</cp:lastModifiedBy>
  <cp:revision>46</cp:revision>
  <dcterms:created xsi:type="dcterms:W3CDTF">2018-11-05T00:57:32Z</dcterms:created>
  <dcterms:modified xsi:type="dcterms:W3CDTF">2018-12-03T01:41:09Z</dcterms:modified>
</cp:coreProperties>
</file>