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6" r:id="rId6"/>
    <p:sldId id="268" r:id="rId7"/>
    <p:sldId id="285" r:id="rId8"/>
    <p:sldId id="286" r:id="rId9"/>
    <p:sldId id="269" r:id="rId10"/>
    <p:sldId id="270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2F0A9-93AD-43FE-BF6A-557CAAB3D1C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3788-76BD-44B6-A494-EF9F133F76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1769B0-7CB7-47F9-822E-E04DDEB662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1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779D52-3226-4851-818A-40E2F3CB6C53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2D4233-D149-46F9-8E69-849BB6C9A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4478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NYERI KEPALA AKIBAT GANGGUAN SISTEM SARAF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286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Fakhrurrazy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Departemen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Neurologi</a:t>
            </a:r>
            <a:r>
              <a:rPr lang="en-US" sz="2400" b="1" dirty="0" smtClean="0">
                <a:solidFill>
                  <a:schemeClr val="tx1"/>
                </a:solidFill>
              </a:rPr>
              <a:t>/KSM </a:t>
            </a:r>
            <a:r>
              <a:rPr lang="en-US" sz="2400" b="1" dirty="0" err="1" smtClean="0">
                <a:solidFill>
                  <a:schemeClr val="tx1"/>
                </a:solidFill>
              </a:rPr>
              <a:t>Ilmu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Penyakit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Saraf</a:t>
            </a:r>
            <a:r>
              <a:rPr lang="en-US" sz="2400" b="1" dirty="0" smtClean="0">
                <a:solidFill>
                  <a:schemeClr val="tx1"/>
                </a:solidFill>
              </a:rPr>
              <a:t> FK ULM/RSUD </a:t>
            </a:r>
            <a:r>
              <a:rPr lang="en-US" sz="2400" b="1" dirty="0" err="1" smtClean="0">
                <a:solidFill>
                  <a:schemeClr val="tx1"/>
                </a:solidFill>
              </a:rPr>
              <a:t>Ulin</a:t>
            </a:r>
            <a:r>
              <a:rPr lang="en-US" sz="2400" b="1" dirty="0" smtClean="0">
                <a:solidFill>
                  <a:schemeClr val="tx1"/>
                </a:solidFill>
              </a:rPr>
              <a:t> Banjarmasin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33400" y="1752600"/>
            <a:ext cx="8153400" cy="1828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22504"/>
            <a:ext cx="8763000" cy="6635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6248400"/>
            <a:ext cx="1840864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40" dirty="0">
                <a:latin typeface="Arial"/>
                <a:cs typeface="Arial"/>
              </a:rPr>
              <a:t>www</a:t>
            </a:r>
            <a:r>
              <a:rPr sz="1600" spc="-40">
                <a:latin typeface="Arial"/>
                <a:cs typeface="Arial"/>
              </a:rPr>
              <a:t>.</a:t>
            </a:r>
            <a:r>
              <a:rPr sz="1600" spc="-125">
                <a:latin typeface="Arial"/>
                <a:cs typeface="Arial"/>
              </a:rPr>
              <a:t> </a:t>
            </a:r>
            <a:r>
              <a:rPr lang="en-US" sz="1600" spc="-125" dirty="0" smtClean="0">
                <a:latin typeface="Arial"/>
                <a:cs typeface="Arial"/>
              </a:rPr>
              <a:t>e</a:t>
            </a:r>
            <a:r>
              <a:rPr sz="1600" spc="-55" smtClean="0">
                <a:latin typeface="Arial"/>
                <a:cs typeface="Arial"/>
              </a:rPr>
              <a:t>bmedicine.net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smtClean="0"/>
              <a:t>Diagnosis </a:t>
            </a:r>
            <a:r>
              <a:rPr lang="sv-SE" b="1" dirty="0" smtClean="0"/>
              <a:t>Migren </a:t>
            </a:r>
            <a:r>
              <a:rPr lang="sv-SE" b="1" dirty="0" smtClean="0"/>
              <a:t>tanpa Aura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84163" indent="-284163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5 </a:t>
            </a:r>
            <a:r>
              <a:rPr lang="en-US" dirty="0" err="1" smtClean="0"/>
              <a:t>serangan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B-D</a:t>
            </a:r>
          </a:p>
          <a:p>
            <a:pPr marL="284163" indent="-284163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4 – 72 jam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diobati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diobati</a:t>
            </a:r>
            <a:r>
              <a:rPr lang="en-US" dirty="0" smtClean="0"/>
              <a:t>).</a:t>
            </a:r>
          </a:p>
          <a:p>
            <a:pPr marL="284163" indent="-284163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688975" lvl="1" indent="-369888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smtClean="0"/>
              <a:t>unilateral</a:t>
            </a:r>
          </a:p>
          <a:p>
            <a:pPr marL="688975" lvl="1" indent="-369888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berdenyut</a:t>
            </a:r>
            <a:endParaRPr lang="en-US" dirty="0" smtClean="0"/>
          </a:p>
          <a:p>
            <a:pPr marL="688975" lvl="1" indent="-369888">
              <a:buClrTx/>
              <a:buSzPct val="100000"/>
              <a:buFont typeface="+mj-lt"/>
              <a:buAutoNum type="arabicPeriod"/>
            </a:pPr>
            <a:r>
              <a:rPr lang="sv-SE" dirty="0" smtClean="0"/>
              <a:t>Intensitas </a:t>
            </a:r>
            <a:r>
              <a:rPr lang="sv-SE" dirty="0" smtClean="0"/>
              <a:t>nyeri sedang atau berat</a:t>
            </a:r>
          </a:p>
          <a:p>
            <a:pPr marL="688975" lvl="1" indent="-369888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).</a:t>
            </a:r>
          </a:p>
          <a:p>
            <a:pPr marL="284163" indent="-284163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 marL="688975" lvl="1" indent="-369888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Nausea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endParaRPr lang="en-US" dirty="0" smtClean="0"/>
          </a:p>
          <a:p>
            <a:pPr marL="688975" lvl="1" indent="-369888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Fotofobia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fonofobia</a:t>
            </a:r>
            <a:endParaRPr lang="en-US" dirty="0" smtClean="0"/>
          </a:p>
          <a:p>
            <a:pPr marL="284163" indent="-284163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diagnosis lain </a:t>
            </a:r>
            <a:r>
              <a:rPr lang="en-US" dirty="0" err="1" smtClean="0"/>
              <a:t>dari</a:t>
            </a:r>
            <a:r>
              <a:rPr lang="en-US" dirty="0" smtClean="0"/>
              <a:t> ICHD-3 </a:t>
            </a:r>
            <a:r>
              <a:rPr lang="en-US" dirty="0" err="1" smtClean="0"/>
              <a:t>dan</a:t>
            </a:r>
            <a:r>
              <a:rPr lang="en-US" i="1" dirty="0" err="1" smtClean="0"/>
              <a:t>transient</a:t>
            </a:r>
            <a:r>
              <a:rPr lang="en-US" i="1" dirty="0" smtClean="0"/>
              <a:t> </a:t>
            </a:r>
            <a:r>
              <a:rPr lang="en-US" i="1" dirty="0" smtClean="0"/>
              <a:t>ischemic attack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dieksklusi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Tatalaksana</a:t>
            </a:r>
            <a:r>
              <a:rPr lang="en-US" b="1" dirty="0" smtClean="0"/>
              <a:t> </a:t>
            </a:r>
            <a:r>
              <a:rPr lang="en-US" b="1" dirty="0" err="1" smtClean="0"/>
              <a:t>Terapi</a:t>
            </a:r>
            <a:r>
              <a:rPr lang="en-US" b="1" dirty="0" smtClean="0"/>
              <a:t> </a:t>
            </a:r>
            <a:r>
              <a:rPr lang="en-US" b="1" dirty="0" err="1" smtClean="0"/>
              <a:t>Abortif</a:t>
            </a:r>
            <a:r>
              <a:rPr lang="en-US" b="1" dirty="0" smtClean="0"/>
              <a:t> </a:t>
            </a:r>
            <a:r>
              <a:rPr lang="en-US" b="1" dirty="0" err="1" smtClean="0"/>
              <a:t>Migrain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344488" indent="-344488">
              <a:buSzPct val="100000"/>
            </a:pPr>
            <a:r>
              <a:rPr lang="en-US" dirty="0" smtClean="0"/>
              <a:t>Aspirin </a:t>
            </a:r>
            <a:r>
              <a:rPr lang="en-US" dirty="0" smtClean="0"/>
              <a:t>500 - 1000 mg per 4-6 jam </a:t>
            </a:r>
            <a:r>
              <a:rPr lang="en-US" b="1" dirty="0" smtClean="0"/>
              <a:t>(</a:t>
            </a:r>
            <a:r>
              <a:rPr lang="en-US" b="1" i="1" dirty="0" smtClean="0"/>
              <a:t>Level of evidence : A).</a:t>
            </a:r>
          </a:p>
          <a:p>
            <a:pPr marL="344488" indent="-344488">
              <a:buSzPct val="100000"/>
            </a:pPr>
            <a:r>
              <a:rPr lang="sv-SE" dirty="0" smtClean="0"/>
              <a:t>Ibuprofen </a:t>
            </a:r>
            <a:r>
              <a:rPr lang="sv-SE" dirty="0" smtClean="0"/>
              <a:t>400 – 800 mg per 6 jam </a:t>
            </a:r>
            <a:r>
              <a:rPr lang="sv-SE" b="1" dirty="0" smtClean="0"/>
              <a:t>(A).</a:t>
            </a:r>
          </a:p>
          <a:p>
            <a:pPr marL="344488" indent="-344488">
              <a:buSzPct val="100000"/>
            </a:pPr>
            <a:r>
              <a:rPr lang="en-US" dirty="0" err="1" smtClean="0"/>
              <a:t>Parasetamol</a:t>
            </a:r>
            <a:r>
              <a:rPr lang="en-US" dirty="0" smtClean="0"/>
              <a:t> </a:t>
            </a:r>
            <a:r>
              <a:rPr lang="en-US" dirty="0" smtClean="0"/>
              <a:t>500 -1000 mg per 6-8 jam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migrain</a:t>
            </a:r>
            <a:r>
              <a:rPr lang="en-US" dirty="0" smtClean="0"/>
              <a:t> </a:t>
            </a:r>
            <a:r>
              <a:rPr lang="en-US" dirty="0" err="1" smtClean="0"/>
              <a:t>akutringan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b="1" dirty="0" smtClean="0"/>
              <a:t>(B).</a:t>
            </a:r>
          </a:p>
          <a:p>
            <a:pPr marL="344488" indent="-344488">
              <a:buSzPct val="100000"/>
            </a:pPr>
            <a:r>
              <a:rPr lang="en-US" dirty="0" err="1" smtClean="0"/>
              <a:t>Kalium</a:t>
            </a:r>
            <a:r>
              <a:rPr lang="en-US" dirty="0" smtClean="0"/>
              <a:t> </a:t>
            </a:r>
            <a:r>
              <a:rPr lang="en-US" dirty="0" err="1" smtClean="0"/>
              <a:t>diklofenak</a:t>
            </a:r>
            <a:r>
              <a:rPr lang="en-US" dirty="0" smtClean="0"/>
              <a:t> (powder) 50 -100 mg per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SzPct val="100000"/>
            </a:pPr>
            <a:r>
              <a:rPr lang="en-US" dirty="0" err="1" smtClean="0"/>
              <a:t>Triptan</a:t>
            </a:r>
            <a:r>
              <a:rPr lang="en-US" dirty="0" smtClean="0"/>
              <a:t> </a:t>
            </a:r>
            <a:r>
              <a:rPr lang="en-US" dirty="0" smtClean="0"/>
              <a:t>oral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migran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analgesik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b="1" dirty="0" smtClean="0"/>
              <a:t>(A</a:t>
            </a:r>
            <a:r>
              <a:rPr lang="en-US" b="1" dirty="0" smtClean="0"/>
              <a:t>). </a:t>
            </a:r>
            <a:r>
              <a:rPr lang="en-US" dirty="0" err="1" smtClean="0"/>
              <a:t>Sumatriptan</a:t>
            </a:r>
            <a:r>
              <a:rPr lang="en-US" dirty="0" smtClean="0"/>
              <a:t> </a:t>
            </a:r>
            <a:r>
              <a:rPr lang="en-US" dirty="0" smtClean="0"/>
              <a:t>30mg, </a:t>
            </a:r>
            <a:r>
              <a:rPr lang="en-US" dirty="0" err="1" smtClean="0"/>
              <a:t>Eletriptan</a:t>
            </a:r>
            <a:r>
              <a:rPr lang="en-US" dirty="0" smtClean="0"/>
              <a:t> 40-80 mg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Rizatriptan</a:t>
            </a:r>
            <a:r>
              <a:rPr lang="en-US" dirty="0" smtClean="0"/>
              <a:t> 10 mg </a:t>
            </a:r>
            <a:r>
              <a:rPr lang="en-US" b="1" dirty="0" smtClean="0"/>
              <a:t>(A).</a:t>
            </a:r>
          </a:p>
          <a:p>
            <a:pPr marL="514350" indent="-514350">
              <a:buSzPct val="100000"/>
            </a:pPr>
            <a:r>
              <a:rPr lang="en-US" dirty="0" err="1" smtClean="0"/>
              <a:t>Ergotamin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migrain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b="1" dirty="0" smtClean="0"/>
              <a:t>(A).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Abortif non spesifik : analgetik, obat anti-inflamasi non steroid </a:t>
            </a:r>
            <a:r>
              <a:rPr lang="en-US" dirty="0" smtClean="0"/>
              <a:t>(OAINS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Abortif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: </a:t>
            </a:r>
            <a:r>
              <a:rPr lang="en-US" dirty="0" err="1" smtClean="0"/>
              <a:t>triptan</a:t>
            </a:r>
            <a:r>
              <a:rPr lang="en-US" dirty="0" smtClean="0"/>
              <a:t>, </a:t>
            </a:r>
            <a:r>
              <a:rPr lang="en-US" dirty="0" err="1" smtClean="0"/>
              <a:t>dihidroergotamin</a:t>
            </a:r>
            <a:r>
              <a:rPr lang="en-US" dirty="0" smtClean="0"/>
              <a:t>, </a:t>
            </a:r>
            <a:r>
              <a:rPr lang="en-US" dirty="0" err="1" smtClean="0"/>
              <a:t>ergotamin</a:t>
            </a:r>
            <a:r>
              <a:rPr lang="en-US" dirty="0" smtClean="0"/>
              <a:t>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analgetik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OAINS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Terapi</a:t>
            </a:r>
            <a:r>
              <a:rPr lang="en-US" b="1" dirty="0" smtClean="0"/>
              <a:t> </a:t>
            </a:r>
            <a:r>
              <a:rPr lang="en-US" b="1" dirty="0" err="1" smtClean="0"/>
              <a:t>Profilaksi</a:t>
            </a:r>
            <a:r>
              <a:rPr lang="en-US" b="1" dirty="0" smtClean="0"/>
              <a:t> </a:t>
            </a:r>
            <a:r>
              <a:rPr lang="en-US" b="1" dirty="0" err="1" smtClean="0"/>
              <a:t>Migrain</a:t>
            </a:r>
            <a:r>
              <a:rPr lang="en-US" b="1" dirty="0" smtClean="0"/>
              <a:t>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dititrasi</a:t>
            </a:r>
            <a:r>
              <a:rPr lang="en-US" dirty="0" smtClean="0"/>
              <a:t> </a:t>
            </a:r>
            <a:r>
              <a:rPr lang="en-US" dirty="0" err="1" smtClean="0"/>
              <a:t>perlahan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6 </a:t>
            </a:r>
            <a:r>
              <a:rPr lang="en-US" dirty="0" err="1" smtClean="0"/>
              <a:t>sampai</a:t>
            </a:r>
            <a:r>
              <a:rPr lang="en-US" dirty="0" smtClean="0"/>
              <a:t> 8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titrasi</a:t>
            </a:r>
            <a:r>
              <a:rPr lang="en-US" dirty="0" smtClean="0"/>
              <a:t>.</a:t>
            </a:r>
          </a:p>
          <a:p>
            <a:pPr lvl="1"/>
            <a:r>
              <a:rPr lang="nb-NO" dirty="0" smtClean="0"/>
              <a:t>o Pilihan obat harus sesuai profil efek samping dan kondisi </a:t>
            </a:r>
            <a:r>
              <a:rPr lang="nb-NO" dirty="0" smtClean="0"/>
              <a:t>komorbid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Setelah</a:t>
            </a:r>
            <a:r>
              <a:rPr lang="en-US" dirty="0" smtClean="0"/>
              <a:t> 6-12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profilaksi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Terapi</a:t>
            </a:r>
            <a:r>
              <a:rPr lang="en-US" b="1" dirty="0" smtClean="0"/>
              <a:t> </a:t>
            </a:r>
            <a:r>
              <a:rPr lang="en-US" b="1" dirty="0" err="1" smtClean="0"/>
              <a:t>Profilaksis</a:t>
            </a:r>
            <a:r>
              <a:rPr lang="en-US" b="1" dirty="0" smtClean="0"/>
              <a:t> </a:t>
            </a:r>
            <a:r>
              <a:rPr lang="en-US" b="1" dirty="0" err="1" smtClean="0"/>
              <a:t>Migrain</a:t>
            </a:r>
            <a:r>
              <a:rPr lang="en-US" b="1" dirty="0" smtClean="0"/>
              <a:t>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Beta </a:t>
            </a:r>
            <a:r>
              <a:rPr lang="en-US" dirty="0" err="1" smtClean="0"/>
              <a:t>bloker</a:t>
            </a:r>
            <a:endParaRPr lang="en-US" dirty="0" smtClean="0"/>
          </a:p>
          <a:p>
            <a:pPr lvl="1"/>
            <a:r>
              <a:rPr lang="it-IT" dirty="0" smtClean="0"/>
              <a:t>Propanolol </a:t>
            </a:r>
            <a:r>
              <a:rPr lang="it-IT" dirty="0" smtClean="0"/>
              <a:t>80-240 mg per hari sebagai terapi profilaksi lini </a:t>
            </a:r>
            <a:r>
              <a:rPr lang="it-IT" dirty="0" smtClean="0"/>
              <a:t>pertama </a:t>
            </a:r>
            <a:r>
              <a:rPr lang="en-US" b="1" dirty="0" smtClean="0"/>
              <a:t>(</a:t>
            </a:r>
            <a:r>
              <a:rPr lang="en-US" b="1" dirty="0" smtClean="0"/>
              <a:t>A).</a:t>
            </a:r>
          </a:p>
          <a:p>
            <a:pPr lvl="1"/>
            <a:r>
              <a:rPr lang="it-IT" dirty="0" smtClean="0"/>
              <a:t>Timolol </a:t>
            </a:r>
            <a:r>
              <a:rPr lang="it-IT" dirty="0" smtClean="0"/>
              <a:t>10-15 mg dua kali/hari, dan metropolol 45- 200 mg/hari</a:t>
            </a:r>
            <a:r>
              <a:rPr lang="it-IT" dirty="0" smtClean="0"/>
              <a:t>,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sebagai</a:t>
            </a:r>
            <a:r>
              <a:rPr lang="fr-FR" dirty="0" smtClean="0"/>
              <a:t> </a:t>
            </a:r>
            <a:r>
              <a:rPr lang="fr-FR" dirty="0" err="1" smtClean="0"/>
              <a:t>obat</a:t>
            </a:r>
            <a:r>
              <a:rPr lang="fr-FR" dirty="0" smtClean="0"/>
              <a:t> </a:t>
            </a:r>
            <a:r>
              <a:rPr lang="fr-FR" dirty="0" err="1" smtClean="0"/>
              <a:t>profilaksi</a:t>
            </a:r>
            <a:r>
              <a:rPr lang="fr-FR" dirty="0" smtClean="0"/>
              <a:t> alternatif </a:t>
            </a:r>
            <a:r>
              <a:rPr lang="fr-FR" b="1" dirty="0" smtClean="0"/>
              <a:t>(A)</a:t>
            </a:r>
          </a:p>
          <a:p>
            <a:r>
              <a:rPr lang="en-US" dirty="0" err="1" smtClean="0"/>
              <a:t>Antiepilepsi</a:t>
            </a:r>
            <a:endParaRPr lang="en-US" dirty="0" smtClean="0"/>
          </a:p>
          <a:p>
            <a:pPr lvl="1"/>
            <a:r>
              <a:rPr lang="en-US" dirty="0" err="1" smtClean="0"/>
              <a:t>Topiramat</a:t>
            </a:r>
            <a:r>
              <a:rPr lang="en-US" dirty="0" smtClean="0"/>
              <a:t> </a:t>
            </a:r>
            <a:r>
              <a:rPr lang="en-US" dirty="0" smtClean="0"/>
              <a:t>25-200 mg per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profilaksi</a:t>
            </a:r>
            <a:r>
              <a:rPr lang="en-US" dirty="0" smtClean="0"/>
              <a:t> </a:t>
            </a:r>
            <a:r>
              <a:rPr lang="en-US" dirty="0" err="1" smtClean="0"/>
              <a:t>migrain</a:t>
            </a:r>
            <a:r>
              <a:rPr lang="en-US" dirty="0" smtClean="0"/>
              <a:t> </a:t>
            </a:r>
            <a:r>
              <a:rPr lang="en-US" dirty="0" err="1" smtClean="0"/>
              <a:t>episodik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b="1" dirty="0" smtClean="0"/>
              <a:t>(A).</a:t>
            </a:r>
          </a:p>
          <a:p>
            <a:pPr lvl="1"/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valproat</a:t>
            </a:r>
            <a:r>
              <a:rPr lang="en-US" dirty="0" smtClean="0"/>
              <a:t> 400-1000 mg per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profilaksi</a:t>
            </a:r>
            <a:r>
              <a:rPr lang="en-US" dirty="0" smtClean="0"/>
              <a:t> </a:t>
            </a:r>
            <a:r>
              <a:rPr lang="en-US" dirty="0" err="1" smtClean="0"/>
              <a:t>migrain</a:t>
            </a:r>
            <a:r>
              <a:rPr lang="en-US" dirty="0" smtClean="0"/>
              <a:t> </a:t>
            </a:r>
            <a:r>
              <a:rPr lang="en-US" dirty="0" err="1" smtClean="0"/>
              <a:t>episodik</a:t>
            </a:r>
            <a:r>
              <a:rPr lang="en-US" dirty="0" smtClean="0"/>
              <a:t> </a:t>
            </a:r>
            <a:r>
              <a:rPr lang="en-US" b="1" dirty="0" smtClean="0"/>
              <a:t>(A).</a:t>
            </a:r>
          </a:p>
          <a:p>
            <a:r>
              <a:rPr lang="en-US" dirty="0" err="1" smtClean="0"/>
              <a:t>Antidepresi</a:t>
            </a:r>
            <a:endParaRPr lang="en-US" dirty="0" smtClean="0"/>
          </a:p>
          <a:p>
            <a:pPr lvl="1"/>
            <a:r>
              <a:rPr lang="en-US" dirty="0" err="1" smtClean="0"/>
              <a:t>Amitriptilin</a:t>
            </a:r>
            <a:r>
              <a:rPr lang="en-US" dirty="0" smtClean="0"/>
              <a:t> </a:t>
            </a:r>
            <a:r>
              <a:rPr lang="en-US" dirty="0" smtClean="0"/>
              <a:t>10-75mg,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profilaksis</a:t>
            </a:r>
            <a:r>
              <a:rPr lang="en-US" dirty="0" smtClean="0"/>
              <a:t> </a:t>
            </a:r>
            <a:r>
              <a:rPr lang="en-US" dirty="0" err="1" smtClean="0"/>
              <a:t>migrain</a:t>
            </a:r>
            <a:r>
              <a:rPr lang="en-US" dirty="0" smtClean="0"/>
              <a:t> </a:t>
            </a:r>
            <a:r>
              <a:rPr lang="en-US" b="1" dirty="0" smtClean="0"/>
              <a:t>(B</a:t>
            </a:r>
            <a:r>
              <a:rPr lang="en-US" b="1" dirty="0" smtClean="0"/>
              <a:t>).</a:t>
            </a:r>
          </a:p>
          <a:p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antiinflamasi</a:t>
            </a:r>
            <a:r>
              <a:rPr lang="en-US" dirty="0" smtClean="0"/>
              <a:t> non steroid</a:t>
            </a:r>
          </a:p>
          <a:p>
            <a:pPr lvl="1"/>
            <a:r>
              <a:rPr lang="en-US" dirty="0" smtClean="0"/>
              <a:t>Ibuprofen 200 mg 2 kali </a:t>
            </a:r>
            <a:r>
              <a:rPr lang="en-US" dirty="0" err="1" smtClean="0"/>
              <a:t>sehari</a:t>
            </a:r>
            <a:r>
              <a:rPr lang="en-US" dirty="0" smtClean="0"/>
              <a:t> (</a:t>
            </a:r>
            <a:r>
              <a:rPr lang="en-US" b="1" dirty="0" smtClean="0"/>
              <a:t>B)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err="1" smtClean="0"/>
              <a:t>Terapi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komprehensif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migrain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mencakup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profilaksi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menejemen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faktor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pencetus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hidup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self management</a:t>
            </a:r>
            <a:r>
              <a:rPr lang="en-US" sz="2000" b="1" i="1" dirty="0" smtClean="0"/>
              <a:t>.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Menstruasi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menstruasi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/ </a:t>
            </a:r>
            <a:r>
              <a:rPr lang="en-US" dirty="0" err="1" smtClean="0"/>
              <a:t>perubahanhormonal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akohol</a:t>
            </a:r>
            <a:r>
              <a:rPr lang="en-US" dirty="0" smtClean="0"/>
              <a:t>, </a:t>
            </a:r>
            <a:r>
              <a:rPr lang="en-US" dirty="0" err="1" smtClean="0"/>
              <a:t>coklat</a:t>
            </a:r>
            <a:r>
              <a:rPr lang="en-US" dirty="0" smtClean="0"/>
              <a:t>, </a:t>
            </a:r>
            <a:r>
              <a:rPr lang="en-US" dirty="0" err="1" smtClean="0"/>
              <a:t>susu</a:t>
            </a:r>
            <a:r>
              <a:rPr lang="en-US" dirty="0" smtClean="0"/>
              <a:t>, </a:t>
            </a:r>
            <a:r>
              <a:rPr lang="en-US" dirty="0" err="1" smtClean="0"/>
              <a:t>keju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-</a:t>
            </a:r>
            <a:r>
              <a:rPr lang="en-US" dirty="0" err="1" smtClean="0"/>
              <a:t>buahan</a:t>
            </a:r>
            <a:r>
              <a:rPr lang="en-US" dirty="0" smtClean="0"/>
              <a:t>,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smtClean="0"/>
              <a:t>MSG</a:t>
            </a:r>
          </a:p>
          <a:p>
            <a:r>
              <a:rPr lang="fi-FI" dirty="0" smtClean="0"/>
              <a:t>Cahaya </a:t>
            </a:r>
            <a:r>
              <a:rPr lang="fi-FI" dirty="0" smtClean="0"/>
              <a:t>kilat atau berkelip.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herediter</a:t>
            </a:r>
            <a:endParaRPr lang="en-US" dirty="0" smtClean="0"/>
          </a:p>
          <a:p>
            <a:r>
              <a:rPr lang="sv-SE" dirty="0" smtClean="0"/>
              <a:t>Faktor </a:t>
            </a:r>
            <a:r>
              <a:rPr lang="sv-SE" dirty="0" smtClean="0"/>
              <a:t>psikologis: cemas, marah, sedih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i="1" dirty="0" smtClean="0"/>
              <a:t>Self-monitoring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mengidentifikasi</a:t>
            </a:r>
            <a:r>
              <a:rPr lang="en-US" i="1" dirty="0" smtClean="0"/>
              <a:t> faktor2 yang </a:t>
            </a:r>
            <a:r>
              <a:rPr lang="en-US" i="1" dirty="0" err="1" smtClean="0"/>
              <a:t>mempengaruhi</a:t>
            </a:r>
            <a:r>
              <a:rPr lang="en-US" i="1" dirty="0" smtClean="0"/>
              <a:t> </a:t>
            </a:r>
            <a:r>
              <a:rPr lang="en-US" dirty="0" err="1" smtClean="0"/>
              <a:t>migrainnya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pencetus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Pacing </a:t>
            </a:r>
            <a:r>
              <a:rPr lang="en-US" i="1" dirty="0" smtClean="0"/>
              <a:t>activity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menghindari</a:t>
            </a:r>
            <a:r>
              <a:rPr lang="en-US" i="1" dirty="0" smtClean="0"/>
              <a:t> </a:t>
            </a:r>
            <a:r>
              <a:rPr lang="en-US" i="1" dirty="0" err="1" smtClean="0"/>
              <a:t>pencetus</a:t>
            </a:r>
            <a:r>
              <a:rPr lang="en-US" i="1" dirty="0" smtClean="0"/>
              <a:t> </a:t>
            </a:r>
            <a:r>
              <a:rPr lang="en-US" i="1" dirty="0" err="1" smtClean="0"/>
              <a:t>migrain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memperburuk</a:t>
            </a:r>
            <a:r>
              <a:rPr lang="en-US" dirty="0" smtClean="0"/>
              <a:t> </a:t>
            </a:r>
            <a:r>
              <a:rPr lang="en-US" dirty="0" err="1" smtClean="0"/>
              <a:t>migrain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relaksasi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i="1" dirty="0" smtClean="0"/>
              <a:t>sleep hygiene yang </a:t>
            </a:r>
            <a:r>
              <a:rPr lang="en-US" i="1" dirty="0" err="1" smtClean="0"/>
              <a:t>baik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Cognitive </a:t>
            </a:r>
            <a:r>
              <a:rPr lang="en-US" i="1" dirty="0" smtClean="0"/>
              <a:t>restructuring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menghindari</a:t>
            </a:r>
            <a:r>
              <a:rPr lang="en-US" i="1" dirty="0" smtClean="0"/>
              <a:t> </a:t>
            </a:r>
            <a:r>
              <a:rPr lang="en-US" i="1" dirty="0" err="1" smtClean="0"/>
              <a:t>berfikir</a:t>
            </a:r>
            <a:r>
              <a:rPr lang="en-US" i="1" dirty="0" smtClean="0"/>
              <a:t> </a:t>
            </a:r>
            <a:r>
              <a:rPr lang="en-US" i="1" dirty="0" err="1" smtClean="0"/>
              <a:t>negatif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Communication </a:t>
            </a:r>
            <a:r>
              <a:rPr lang="en-US" i="1" dirty="0" smtClean="0"/>
              <a:t>skills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berbicara</a:t>
            </a:r>
            <a:r>
              <a:rPr lang="en-US" i="1" dirty="0" smtClean="0"/>
              <a:t> </a:t>
            </a:r>
            <a:r>
              <a:rPr lang="en-US" i="1" dirty="0" err="1" smtClean="0"/>
              <a:t>efektif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nyeri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Pencetus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Self-management</a:t>
            </a:r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Kriteria</a:t>
            </a:r>
            <a:r>
              <a:rPr lang="en-US" sz="4000" dirty="0" smtClean="0"/>
              <a:t> Diagnosis TTH </a:t>
            </a:r>
            <a:r>
              <a:rPr lang="en-US" sz="4000" dirty="0" err="1" smtClean="0"/>
              <a:t>Episodik</a:t>
            </a:r>
            <a:r>
              <a:rPr lang="en-US" sz="4000" dirty="0" smtClean="0"/>
              <a:t> </a:t>
            </a:r>
            <a:r>
              <a:rPr lang="en-US" sz="4000" dirty="0" err="1" smtClean="0"/>
              <a:t>Infrekuen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sv-SE" dirty="0" smtClean="0"/>
              <a:t>Paling </a:t>
            </a:r>
            <a:r>
              <a:rPr lang="sv-SE" dirty="0" smtClean="0"/>
              <a:t>tidak terdapat 10 episode serangan dengan rata </a:t>
            </a:r>
            <a:r>
              <a:rPr lang="sv-SE" dirty="0" smtClean="0"/>
              <a:t>rata&lt;1hr/bln </a:t>
            </a:r>
            <a:r>
              <a:rPr lang="nl-NL" dirty="0" smtClean="0"/>
              <a:t>(&lt;</a:t>
            </a:r>
            <a:r>
              <a:rPr lang="nl-NL" dirty="0" smtClean="0"/>
              <a:t>12hr/thn), dan memenuhi kriteria B-D.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7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:</a:t>
            </a:r>
          </a:p>
          <a:p>
            <a:pPr marL="834390" lvl="1" indent="-514350">
              <a:buClrTx/>
              <a:buFont typeface="+mj-lt"/>
              <a:buAutoNum type="arabicPeriod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smtClean="0"/>
              <a:t>bilateral.</a:t>
            </a:r>
          </a:p>
          <a:p>
            <a:pPr marL="834390" lvl="1" indent="-514350">
              <a:buClrTx/>
              <a:buFont typeface="+mj-lt"/>
              <a:buAutoNum type="arabicPeriod"/>
            </a:pPr>
            <a:r>
              <a:rPr lang="en-US" dirty="0" err="1" smtClean="0"/>
              <a:t>Menekan</a:t>
            </a:r>
            <a:r>
              <a:rPr lang="en-US" dirty="0" smtClean="0"/>
              <a:t>/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berdenyut</a:t>
            </a:r>
            <a:r>
              <a:rPr lang="en-US" dirty="0" smtClean="0"/>
              <a:t>).</a:t>
            </a:r>
          </a:p>
          <a:p>
            <a:pPr marL="834390" lvl="1" indent="-514350">
              <a:buClrTx/>
              <a:buFont typeface="+mj-lt"/>
              <a:buAutoNum type="arabicPeriod"/>
            </a:pPr>
            <a:r>
              <a:rPr lang="sv-SE" dirty="0" smtClean="0"/>
              <a:t>Intensitasnya </a:t>
            </a:r>
            <a:r>
              <a:rPr lang="sv-SE" dirty="0" smtClean="0"/>
              <a:t>ringan atau sedang.</a:t>
            </a:r>
          </a:p>
          <a:p>
            <a:pPr marL="834390" lvl="1" indent="-514350">
              <a:buClrTx/>
              <a:buFont typeface="+mj-lt"/>
              <a:buAutoNum type="arabicPeriod"/>
            </a:pPr>
            <a:r>
              <a:rPr lang="sv-SE" dirty="0" smtClean="0"/>
              <a:t>Tidak </a:t>
            </a:r>
            <a:r>
              <a:rPr lang="sv-SE" dirty="0" smtClean="0"/>
              <a:t>diperberat oleh aktivitas rutin seperti berjalan atau naik tangga.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: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fi-FI" dirty="0" smtClean="0"/>
              <a:t>Mual </a:t>
            </a:r>
            <a:r>
              <a:rPr lang="fi-FI" dirty="0" smtClean="0"/>
              <a:t>atau muntah (bisa anoreksia).</a:t>
            </a:r>
          </a:p>
          <a:p>
            <a:pPr marL="880110" lvl="1" indent="-514350">
              <a:buClrTx/>
              <a:buFont typeface="+mj-lt"/>
              <a:buAutoNum type="arabicPeriod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: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fobia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fonofobia</a:t>
            </a:r>
            <a:r>
              <a:rPr lang="en-US" dirty="0" smtClean="0"/>
              <a:t>.</a:t>
            </a:r>
          </a:p>
          <a:p>
            <a:pPr marL="514350" indent="-514350">
              <a:buClrTx/>
              <a:buSzPct val="100000"/>
              <a:buFont typeface="+mj-lt"/>
              <a:buAutoNum type="alphaU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diagnosis lain </a:t>
            </a:r>
            <a:r>
              <a:rPr lang="en-US" dirty="0" err="1" smtClean="0"/>
              <a:t>dari</a:t>
            </a:r>
            <a:r>
              <a:rPr lang="en-US" dirty="0" smtClean="0"/>
              <a:t> ICHD-3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Tatalaksana</a:t>
            </a:r>
            <a:r>
              <a:rPr lang="en-US" b="1" dirty="0" smtClean="0"/>
              <a:t> </a:t>
            </a:r>
            <a:r>
              <a:rPr lang="en-US" b="1" dirty="0" err="1" smtClean="0"/>
              <a:t>Akut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hari</a:t>
            </a:r>
            <a:r>
              <a:rPr lang="en-US" dirty="0" smtClean="0"/>
              <a:t>/</a:t>
            </a:r>
            <a:r>
              <a:rPr lang="en-US" dirty="0" err="1" smtClean="0"/>
              <a:t>minggu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Analgetik</a:t>
            </a:r>
            <a:r>
              <a:rPr lang="en-US" dirty="0" smtClean="0"/>
              <a:t>:</a:t>
            </a:r>
          </a:p>
          <a:p>
            <a:pPr marL="834390" lvl="1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Aspirin </a:t>
            </a:r>
            <a:r>
              <a:rPr lang="en-US" dirty="0" smtClean="0"/>
              <a:t>1000 mg/</a:t>
            </a:r>
            <a:r>
              <a:rPr lang="en-US" dirty="0" err="1" smtClean="0"/>
              <a:t>hari</a:t>
            </a:r>
            <a:r>
              <a:rPr lang="en-US" dirty="0" smtClean="0"/>
              <a:t>,</a:t>
            </a:r>
          </a:p>
          <a:p>
            <a:pPr marL="834390" lvl="1" indent="-514350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Asetaminofen</a:t>
            </a:r>
            <a:r>
              <a:rPr lang="en-US" dirty="0" smtClean="0"/>
              <a:t> </a:t>
            </a:r>
            <a:r>
              <a:rPr lang="en-US" dirty="0" smtClean="0"/>
              <a:t>1000 mg/</a:t>
            </a:r>
            <a:r>
              <a:rPr lang="en-US" dirty="0" err="1" smtClean="0"/>
              <a:t>hari</a:t>
            </a:r>
            <a:r>
              <a:rPr lang="en-US" dirty="0" smtClean="0"/>
              <a:t>,</a:t>
            </a:r>
          </a:p>
          <a:p>
            <a:pPr marL="834390" lvl="1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NSAIDs </a:t>
            </a:r>
            <a:r>
              <a:rPr lang="en-US" dirty="0" smtClean="0"/>
              <a:t>(Naproxen 660-750 mg/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Ketoprofen</a:t>
            </a:r>
            <a:r>
              <a:rPr lang="en-US" dirty="0" smtClean="0"/>
              <a:t> 25-50 mg/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mefenamat</a:t>
            </a:r>
            <a:r>
              <a:rPr lang="en-US" dirty="0" smtClean="0"/>
              <a:t>, ibuprofen 800 mg/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diklofenak</a:t>
            </a:r>
            <a:r>
              <a:rPr lang="en-US" dirty="0" smtClean="0"/>
              <a:t> 50-100 mg/</a:t>
            </a:r>
            <a:r>
              <a:rPr lang="en-US" dirty="0" err="1" smtClean="0"/>
              <a:t>hari</a:t>
            </a:r>
            <a:r>
              <a:rPr lang="en-US" dirty="0" smtClean="0"/>
              <a:t>).</a:t>
            </a:r>
          </a:p>
          <a:p>
            <a:pPr marL="834390" lvl="1" indent="-514350">
              <a:buClrTx/>
              <a:buSzPct val="100000"/>
              <a:buFont typeface="+mj-lt"/>
              <a:buAutoNum type="arabicPeriod"/>
            </a:pPr>
            <a:r>
              <a:rPr lang="sv-SE" dirty="0" smtClean="0"/>
              <a:t>Kafein </a:t>
            </a:r>
            <a:r>
              <a:rPr lang="sv-SE" dirty="0" smtClean="0"/>
              <a:t>(analgetik ajuvan) 65 mg.</a:t>
            </a:r>
          </a:p>
          <a:p>
            <a:pPr marL="834390" lvl="1" indent="-514350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Kombinasi</a:t>
            </a:r>
            <a:r>
              <a:rPr lang="en-US" dirty="0" smtClean="0"/>
              <a:t>: 325 aspirin, </a:t>
            </a:r>
            <a:r>
              <a:rPr lang="en-US" dirty="0" err="1" smtClean="0"/>
              <a:t>asetaminofen</a:t>
            </a:r>
            <a:r>
              <a:rPr lang="en-US" dirty="0" smtClean="0"/>
              <a:t> + 40 mg </a:t>
            </a:r>
            <a:r>
              <a:rPr lang="en-US" dirty="0" err="1" smtClean="0"/>
              <a:t>kafein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Tatalaksana</a:t>
            </a:r>
            <a:r>
              <a:rPr lang="en-US" b="1" dirty="0" smtClean="0"/>
              <a:t> </a:t>
            </a:r>
            <a:r>
              <a:rPr lang="en-US" b="1" dirty="0" err="1" smtClean="0"/>
              <a:t>Kronis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Antidepresan</a:t>
            </a:r>
            <a:endParaRPr lang="en-US" dirty="0" smtClean="0"/>
          </a:p>
          <a:p>
            <a:pPr marL="346075" lvl="1" indent="20638"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trisiklik</a:t>
            </a:r>
            <a:r>
              <a:rPr lang="en-US" dirty="0" smtClean="0"/>
              <a:t>: </a:t>
            </a:r>
            <a:r>
              <a:rPr lang="en-US" dirty="0" err="1" smtClean="0"/>
              <a:t>amytriptiline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terapeutik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i="1" dirty="0" smtClean="0"/>
              <a:t>tension-type headache.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Antiansietas</a:t>
            </a:r>
            <a:endParaRPr lang="en-US" dirty="0" smtClean="0"/>
          </a:p>
          <a:p>
            <a:pPr marL="346075" lvl="1" indent="20638">
              <a:buNone/>
            </a:pP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benzodiazepin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butalbutal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.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adiktif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memperburuk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Terapi</a:t>
            </a:r>
            <a:r>
              <a:rPr lang="en-US" b="1" dirty="0" smtClean="0"/>
              <a:t> </a:t>
            </a:r>
            <a:r>
              <a:rPr lang="en-US" b="1" dirty="0" err="1" smtClean="0"/>
              <a:t>Nonfarmakologis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nonfarmakologis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tension-type headache </a:t>
            </a:r>
            <a:r>
              <a:rPr lang="en-US" i="1" dirty="0" err="1" smtClean="0"/>
              <a:t>pilihannya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Kontrol</a:t>
            </a:r>
            <a:r>
              <a:rPr lang="en-US" dirty="0" smtClean="0"/>
              <a:t> diet</a:t>
            </a:r>
          </a:p>
          <a:p>
            <a:pPr lvl="1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analgetik</a:t>
            </a:r>
            <a:r>
              <a:rPr lang="en-US" dirty="0" smtClean="0"/>
              <a:t>, </a:t>
            </a:r>
            <a:r>
              <a:rPr lang="en-US" dirty="0" err="1" smtClean="0"/>
              <a:t>sedatif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ergotamin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4. </a:t>
            </a:r>
            <a:r>
              <a:rPr lang="en-US" i="1" dirty="0" err="1" smtClean="0"/>
              <a:t>Behaviour</a:t>
            </a:r>
            <a:r>
              <a:rPr lang="en-US" i="1" dirty="0" smtClean="0"/>
              <a:t> treatment</a:t>
            </a:r>
          </a:p>
          <a:p>
            <a:r>
              <a:rPr lang="en-US" b="1" dirty="0" err="1" smtClean="0"/>
              <a:t>Pengobatan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endParaRPr lang="en-US" b="1" dirty="0" smtClean="0"/>
          </a:p>
          <a:p>
            <a:pPr lvl="1">
              <a:buNone/>
            </a:pPr>
            <a:r>
              <a:rPr lang="fi-FI" dirty="0" smtClean="0"/>
              <a:t>1. Latihan postur dan posisi.</a:t>
            </a:r>
          </a:p>
          <a:p>
            <a:pPr lvl="1">
              <a:buNone/>
            </a:pPr>
            <a:r>
              <a:rPr lang="pt-BR" dirty="0" smtClean="0"/>
              <a:t>2. Massage, ultrasound, manual terapi, kompres panas/dingin.</a:t>
            </a:r>
          </a:p>
          <a:p>
            <a:pPr lvl="1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Akupuntur</a:t>
            </a:r>
            <a:r>
              <a:rPr lang="en-US" dirty="0" smtClean="0"/>
              <a:t> TENS (</a:t>
            </a:r>
            <a:r>
              <a:rPr lang="en-US" i="1" dirty="0" err="1" smtClean="0"/>
              <a:t>transcutaneus</a:t>
            </a:r>
            <a:r>
              <a:rPr lang="en-US" i="1" dirty="0" smtClean="0"/>
              <a:t> electrical stimulation).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EPIDEMIOLOGI 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64 – 77%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NK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, rata-rata 46 – 53% </a:t>
            </a:r>
            <a:r>
              <a:rPr lang="en-US" dirty="0" err="1" smtClean="0"/>
              <a:t>mengalami</a:t>
            </a:r>
            <a:r>
              <a:rPr lang="en-US" dirty="0" smtClean="0"/>
              <a:t> NK </a:t>
            </a:r>
          </a:p>
          <a:p>
            <a:r>
              <a:rPr lang="en-US" dirty="0" err="1" smtClean="0"/>
              <a:t>Kebanyakan</a:t>
            </a:r>
            <a:r>
              <a:rPr lang="en-US" dirty="0" smtClean="0"/>
              <a:t> NK TIDAK </a:t>
            </a:r>
            <a:r>
              <a:rPr lang="en-US" dirty="0" err="1" smtClean="0"/>
              <a:t>membahayakan</a:t>
            </a:r>
            <a:endParaRPr lang="en-US" dirty="0" smtClean="0"/>
          </a:p>
          <a:p>
            <a:r>
              <a:rPr lang="en-US" dirty="0" smtClean="0"/>
              <a:t>1 – 5% </a:t>
            </a:r>
            <a:r>
              <a:rPr lang="en-US" dirty="0" err="1" smtClean="0"/>
              <a:t>pasien</a:t>
            </a:r>
            <a:r>
              <a:rPr lang="en-US" dirty="0" smtClean="0"/>
              <a:t> NK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IGD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endParaRPr lang="en-US" dirty="0" smtClean="0"/>
          </a:p>
          <a:p>
            <a:r>
              <a:rPr lang="en-US" dirty="0" smtClean="0"/>
              <a:t>&gt; 90% </a:t>
            </a:r>
            <a:r>
              <a:rPr lang="en-US" dirty="0" err="1" smtClean="0"/>
              <a:t>menderita</a:t>
            </a:r>
            <a:r>
              <a:rPr lang="en-US" dirty="0" smtClean="0"/>
              <a:t> NK primer.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  <a:cs typeface="Calibri"/>
              </a:rPr>
              <a:t>→</a:t>
            </a:r>
            <a:r>
              <a:rPr lang="en-US" dirty="0" smtClean="0"/>
              <a:t> TTH</a:t>
            </a:r>
          </a:p>
          <a:p>
            <a:r>
              <a:rPr lang="en-US" dirty="0" err="1" smtClean="0"/>
              <a:t>Kebanyakan</a:t>
            </a:r>
            <a:r>
              <a:rPr lang="en-US" dirty="0" smtClean="0"/>
              <a:t> TTH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episodik</a:t>
            </a:r>
            <a:r>
              <a:rPr lang="en-US" dirty="0" smtClean="0"/>
              <a:t> yang </a:t>
            </a:r>
            <a:r>
              <a:rPr lang="en-US" dirty="0" err="1" smtClean="0"/>
              <a:t>kambuh-kambuhan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3,3% </a:t>
            </a:r>
            <a:r>
              <a:rPr lang="en-US" dirty="0" err="1" smtClean="0"/>
              <a:t>penderita</a:t>
            </a:r>
            <a:r>
              <a:rPr lang="en-US" dirty="0" smtClean="0"/>
              <a:t> TTH </a:t>
            </a:r>
            <a:r>
              <a:rPr lang="en-US" dirty="0" err="1" smtClean="0"/>
              <a:t>kronis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228600"/>
            <a:ext cx="81534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19088" indent="-319088">
              <a:buNone/>
            </a:pPr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membaik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.</a:t>
            </a:r>
          </a:p>
          <a:p>
            <a:pPr marL="319088" indent="-319088">
              <a:buNone/>
            </a:pPr>
            <a:r>
              <a:rPr lang="sv-SE" dirty="0" smtClean="0"/>
              <a:t>b. Bila depresi berat dengan kemungkinan bunuh diri maka </a:t>
            </a:r>
            <a:r>
              <a:rPr lang="sv-SE" dirty="0" smtClean="0"/>
              <a:t>pasien </a:t>
            </a:r>
            <a:r>
              <a:rPr lang="en-US" dirty="0" err="1" smtClean="0"/>
              <a:t>dirujuk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neurolog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primer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sekuder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i="1" dirty="0" smtClean="0"/>
              <a:t>warning sign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laksana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 smtClean="0"/>
          </a:p>
          <a:p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primer (</a:t>
            </a:r>
            <a:r>
              <a:rPr lang="en-US" dirty="0" err="1" smtClean="0"/>
              <a:t>migrain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TTH)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152400"/>
            <a:ext cx="83058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457200" y="228600"/>
            <a:ext cx="81534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tx2"/>
                </a:solidFill>
                <a:latin typeface="Arial" pitchFamily="34" charset="0"/>
              </a:rPr>
              <a:t>Sumber dari Nyeri Kepala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it-IT" sz="4000" b="1" dirty="0" smtClean="0"/>
              <a:t>Intra Kranial</a:t>
            </a:r>
            <a:endParaRPr lang="it-IT" sz="4000" dirty="0" smtClean="0"/>
          </a:p>
          <a:p>
            <a:pPr lvl="1">
              <a:lnSpc>
                <a:spcPct val="90000"/>
              </a:lnSpc>
            </a:pPr>
            <a:r>
              <a:rPr lang="it-IT" dirty="0" smtClean="0"/>
              <a:t>Arteri cerebri dan dura</a:t>
            </a:r>
          </a:p>
          <a:p>
            <a:pPr lvl="1">
              <a:lnSpc>
                <a:spcPct val="90000"/>
              </a:lnSpc>
            </a:pPr>
            <a:r>
              <a:rPr lang="it-IT" dirty="0" smtClean="0"/>
              <a:t>Durameter di dasar otak</a:t>
            </a:r>
          </a:p>
          <a:p>
            <a:pPr lvl="1">
              <a:lnSpc>
                <a:spcPct val="90000"/>
              </a:lnSpc>
            </a:pPr>
            <a:r>
              <a:rPr lang="it-IT" dirty="0" smtClean="0"/>
              <a:t>Pembuluh darah besar dan sinus venosus</a:t>
            </a:r>
          </a:p>
          <a:p>
            <a:pPr lvl="1">
              <a:lnSpc>
                <a:spcPct val="90000"/>
              </a:lnSpc>
            </a:pPr>
            <a:r>
              <a:rPr lang="it-IT" dirty="0" smtClean="0"/>
              <a:t>Saraf kraniales V, IX, X</a:t>
            </a:r>
          </a:p>
          <a:p>
            <a:pPr lvl="1">
              <a:lnSpc>
                <a:spcPct val="90000"/>
              </a:lnSpc>
            </a:pPr>
            <a:r>
              <a:rPr lang="it-IT" dirty="0" smtClean="0"/>
              <a:t>Saraf spinal servikal atas</a:t>
            </a:r>
            <a:endParaRPr lang="sv-SE" sz="3600" b="1" dirty="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4000" b="1" dirty="0" smtClean="0"/>
              <a:t>Ekstra Kranial</a:t>
            </a:r>
            <a:endParaRPr lang="sv-SE" sz="40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orbita</a:t>
            </a:r>
            <a:r>
              <a:rPr lang="en-US" dirty="0" smtClean="0"/>
              <a:t>, </a:t>
            </a:r>
            <a:r>
              <a:rPr lang="en-US" dirty="0" err="1" smtClean="0"/>
              <a:t>telinga</a:t>
            </a:r>
            <a:r>
              <a:rPr lang="en-US" dirty="0" smtClean="0"/>
              <a:t>, sinus </a:t>
            </a:r>
            <a:r>
              <a:rPr lang="en-US" dirty="0" err="1" smtClean="0"/>
              <a:t>paranasales</a:t>
            </a:r>
            <a:r>
              <a:rPr lang="en-US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Hidung</a:t>
            </a:r>
            <a:r>
              <a:rPr lang="en-US" dirty="0" smtClean="0"/>
              <a:t>, mastoid, </a:t>
            </a:r>
            <a:r>
              <a:rPr lang="en-US" dirty="0" err="1" smtClean="0"/>
              <a:t>orofaring</a:t>
            </a:r>
            <a:r>
              <a:rPr lang="en-US" dirty="0" smtClean="0"/>
              <a:t>, </a:t>
            </a:r>
            <a:r>
              <a:rPr lang="en-US" dirty="0" err="1" smtClean="0"/>
              <a:t>gigi</a:t>
            </a:r>
            <a:r>
              <a:rPr lang="en-US" dirty="0" smtClean="0"/>
              <a:t>,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Kuduk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vertebra </a:t>
            </a:r>
            <a:r>
              <a:rPr lang="en-US" dirty="0" err="1" smtClean="0"/>
              <a:t>servikal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					(</a:t>
            </a:r>
            <a:r>
              <a:rPr lang="en-US" dirty="0" err="1" smtClean="0"/>
              <a:t>Harsono</a:t>
            </a:r>
            <a:r>
              <a:rPr lang="en-US" dirty="0" smtClean="0"/>
              <a:t>, 2005)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PENYEBAB TIMBUL NYERI KEPALA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514350" indent="-514350" eaLnBrk="0" hangingPunct="0">
              <a:buFont typeface="+mj-lt"/>
              <a:buAutoNum type="arabicPeriod"/>
            </a:pPr>
            <a:r>
              <a:rPr lang="en-US" dirty="0" err="1" smtClean="0"/>
              <a:t>Traksi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sinus </a:t>
            </a:r>
            <a:r>
              <a:rPr lang="en-US" dirty="0" err="1" smtClean="0"/>
              <a:t>venosus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  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kortikalnya</a:t>
            </a:r>
            <a:r>
              <a:rPr lang="en-US" dirty="0" smtClean="0"/>
              <a:t>,</a:t>
            </a:r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dirty="0" err="1" smtClean="0"/>
              <a:t>Traksi</a:t>
            </a:r>
            <a:r>
              <a:rPr lang="en-US" dirty="0" smtClean="0"/>
              <a:t>, </a:t>
            </a:r>
            <a:r>
              <a:rPr lang="en-US" dirty="0" err="1" smtClean="0"/>
              <a:t>dilatasi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   </a:t>
            </a:r>
            <a:r>
              <a:rPr lang="en-US" dirty="0" err="1" smtClean="0"/>
              <a:t>arteri</a:t>
            </a:r>
            <a:r>
              <a:rPr lang="en-US" dirty="0" smtClean="0"/>
              <a:t> intra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ekstrakranial</a:t>
            </a:r>
            <a:endParaRPr lang="en-US" dirty="0" smtClean="0"/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dirty="0" err="1" smtClean="0"/>
              <a:t>Traksi</a:t>
            </a:r>
            <a:r>
              <a:rPr lang="en-US" dirty="0" smtClean="0"/>
              <a:t>,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n. </a:t>
            </a:r>
            <a:r>
              <a:rPr lang="en-US" dirty="0" err="1" smtClean="0"/>
              <a:t>kranialis</a:t>
            </a:r>
            <a:r>
              <a:rPr lang="en-US" dirty="0" smtClean="0"/>
              <a:t> V, IX, X </a:t>
            </a:r>
            <a:r>
              <a:rPr lang="en-US" dirty="0" err="1" smtClean="0"/>
              <a:t>serta</a:t>
            </a:r>
            <a:r>
              <a:rPr lang="en-US" dirty="0" smtClean="0"/>
              <a:t> n. </a:t>
            </a:r>
            <a:r>
              <a:rPr lang="en-US" dirty="0" err="1" smtClean="0"/>
              <a:t>servikal</a:t>
            </a:r>
            <a:r>
              <a:rPr lang="en-US" dirty="0" smtClean="0"/>
              <a:t> 1,2,3</a:t>
            </a:r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intrakranial</a:t>
            </a:r>
            <a:endParaRPr lang="en-US" dirty="0" smtClean="0"/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wajah</a:t>
            </a:r>
            <a:r>
              <a:rPr lang="en-US" dirty="0" smtClean="0"/>
              <a:t>, </a:t>
            </a:r>
            <a:r>
              <a:rPr lang="en-US" dirty="0" err="1" smtClean="0"/>
              <a:t>mata</a:t>
            </a:r>
            <a:r>
              <a:rPr lang="en-US" dirty="0" smtClean="0"/>
              <a:t>,     </a:t>
            </a:r>
            <a:r>
              <a:rPr lang="en-US" dirty="0" err="1" smtClean="0"/>
              <a:t>hidung</a:t>
            </a:r>
            <a:r>
              <a:rPr lang="en-US" dirty="0" smtClean="0"/>
              <a:t>, </a:t>
            </a:r>
            <a:r>
              <a:rPr lang="en-US" dirty="0" err="1" smtClean="0"/>
              <a:t>telinga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457200" y="228600"/>
            <a:ext cx="81534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NYERI </a:t>
            </a:r>
            <a:r>
              <a:rPr lang="en-US" dirty="0"/>
              <a:t>KEPALA </a:t>
            </a:r>
          </a:p>
          <a:p>
            <a:pPr lvl="1"/>
            <a:r>
              <a:rPr lang="en-US" dirty="0" smtClean="0"/>
              <a:t>RASA </a:t>
            </a:r>
            <a:r>
              <a:rPr lang="en-US" dirty="0"/>
              <a:t>NYERI PADA DAERAH ATAS KEPALA MEMANJANG DARI ORBITA SAMPAI KE DAERAH BELAKANG KEPALA (DIATAS GARIS ORBITOMEATAL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baseline="0" dirty="0" smtClean="0"/>
              <a:t>NYERI FASIAL </a:t>
            </a:r>
          </a:p>
          <a:p>
            <a:pPr lvl="1"/>
            <a:r>
              <a:rPr lang="en-US" dirty="0" smtClean="0"/>
              <a:t>RASA </a:t>
            </a:r>
            <a:r>
              <a:rPr lang="en-US" dirty="0"/>
              <a:t>NYERI PADA DAERAH MUKA (DI BAWAH GARIS ORBITO MEATAL) </a:t>
            </a:r>
          </a:p>
          <a:p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57200" y="228600"/>
            <a:ext cx="8153400" cy="1066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144838" y="201613"/>
            <a:ext cx="2624137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04" tIns="45651" rIns="91304" bIns="45651">
            <a:spAutoFit/>
          </a:bodyPr>
          <a:lstStyle/>
          <a:p>
            <a:pPr algn="ctr"/>
            <a:r>
              <a:rPr lang="en-US" sz="4000" u="none"/>
              <a:t>Headache</a:t>
            </a:r>
          </a:p>
          <a:p>
            <a:pPr algn="ctr"/>
            <a:r>
              <a:rPr lang="en-US" sz="4000" b="0" u="none"/>
              <a:t>Assessment</a:t>
            </a:r>
          </a:p>
        </p:txBody>
      </p:sp>
      <p:sp>
        <p:nvSpPr>
          <p:cNvPr id="684035" name="Line 3"/>
          <p:cNvSpPr>
            <a:spLocks noChangeShapeType="1"/>
          </p:cNvSpPr>
          <p:nvPr/>
        </p:nvSpPr>
        <p:spPr bwMode="auto">
          <a:xfrm flipH="1">
            <a:off x="4470400" y="1676400"/>
            <a:ext cx="0" cy="1393825"/>
          </a:xfrm>
          <a:prstGeom prst="line">
            <a:avLst/>
          </a:prstGeom>
          <a:noFill/>
          <a:ln w="952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b="0" u="non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84036" name="Line 4"/>
          <p:cNvSpPr>
            <a:spLocks noChangeShapeType="1"/>
          </p:cNvSpPr>
          <p:nvPr/>
        </p:nvSpPr>
        <p:spPr bwMode="auto">
          <a:xfrm flipH="1">
            <a:off x="2235200" y="3048000"/>
            <a:ext cx="2235200" cy="990600"/>
          </a:xfrm>
          <a:prstGeom prst="line">
            <a:avLst/>
          </a:prstGeom>
          <a:noFill/>
          <a:ln w="952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b="0" u="non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84037" name="Line 5"/>
          <p:cNvSpPr>
            <a:spLocks noChangeShapeType="1"/>
          </p:cNvSpPr>
          <p:nvPr/>
        </p:nvSpPr>
        <p:spPr bwMode="auto">
          <a:xfrm>
            <a:off x="4470400" y="3048000"/>
            <a:ext cx="2235200" cy="990600"/>
          </a:xfrm>
          <a:prstGeom prst="line">
            <a:avLst/>
          </a:prstGeom>
          <a:noFill/>
          <a:ln w="952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b="0" u="non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926138" y="4267200"/>
            <a:ext cx="1923842" cy="5846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04" tIns="45651" rIns="91304" bIns="45651">
            <a:spAutoFit/>
          </a:bodyPr>
          <a:lstStyle/>
          <a:p>
            <a:r>
              <a:rPr lang="en-US" sz="3200" u="none"/>
              <a:t>Secondary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473200" y="4267200"/>
            <a:ext cx="1489620" cy="5846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04" tIns="45651" rIns="91304" bIns="45651">
            <a:spAutoFit/>
          </a:bodyPr>
          <a:lstStyle/>
          <a:p>
            <a:r>
              <a:rPr lang="en-US" sz="3200" u="none"/>
              <a:t>Primary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19200" y="4939745"/>
            <a:ext cx="2401986" cy="13848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04" tIns="45651" rIns="91304" bIns="45651">
            <a:spAutoFit/>
          </a:bodyPr>
          <a:lstStyle/>
          <a:p>
            <a:pPr>
              <a:buClr>
                <a:srgbClr val="FFFF00"/>
              </a:buClr>
              <a:buSzPct val="70000"/>
              <a:buFont typeface="Wingdings" pitchFamily="2" charset="2"/>
              <a:buChar char="v"/>
            </a:pPr>
            <a:r>
              <a:rPr lang="en-US" sz="2800" b="0" u="none" dirty="0"/>
              <a:t> Migraine</a:t>
            </a:r>
          </a:p>
          <a:p>
            <a:pPr>
              <a:buClr>
                <a:srgbClr val="FFFF00"/>
              </a:buClr>
              <a:buSzPct val="70000"/>
              <a:buFont typeface="Wingdings" pitchFamily="2" charset="2"/>
              <a:buChar char="v"/>
            </a:pPr>
            <a:r>
              <a:rPr lang="en-US" sz="2800" b="0" u="none" dirty="0"/>
              <a:t> Tension</a:t>
            </a:r>
          </a:p>
          <a:p>
            <a:pPr>
              <a:buClr>
                <a:srgbClr val="FFFF00"/>
              </a:buClr>
              <a:buSzPct val="70000"/>
              <a:buFont typeface="Wingdings" pitchFamily="2" charset="2"/>
              <a:buChar char="v"/>
            </a:pPr>
            <a:r>
              <a:rPr lang="en-US" sz="2800" b="0" u="none" dirty="0"/>
              <a:t> Chronic Daily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316538" y="2895600"/>
            <a:ext cx="1108875" cy="369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04" tIns="45651" rIns="91304" bIns="45651">
            <a:spAutoFit/>
          </a:bodyPr>
          <a:lstStyle/>
          <a:p>
            <a:r>
              <a:rPr lang="en-US" u="none"/>
              <a:t>MRI or CT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895600" y="1905000"/>
            <a:ext cx="1330325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04" tIns="45651" rIns="91304" bIns="45651">
            <a:spAutoFit/>
          </a:bodyPr>
          <a:lstStyle/>
          <a:p>
            <a:r>
              <a:rPr lang="en-US" sz="3000" u="none"/>
              <a:t>History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648200" y="1905000"/>
            <a:ext cx="570715" cy="553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04" tIns="45651" rIns="91304" bIns="45651">
            <a:spAutoFit/>
          </a:bodyPr>
          <a:lstStyle/>
          <a:p>
            <a:r>
              <a:rPr lang="en-US" sz="3000" u="none"/>
              <a:t>PE</a:t>
            </a:r>
          </a:p>
        </p:txBody>
      </p:sp>
      <p:pic>
        <p:nvPicPr>
          <p:cNvPr id="18444" name="Picture 12" descr="Tumor"/>
          <p:cNvPicPr>
            <a:picLocks noChangeAspect="1" noChangeArrowheads="1"/>
          </p:cNvPicPr>
          <p:nvPr/>
        </p:nvPicPr>
        <p:blipFill>
          <a:blip r:embed="rId2"/>
          <a:srcRect r="2794"/>
          <a:stretch>
            <a:fillRect/>
          </a:stretch>
        </p:blipFill>
        <p:spPr bwMode="auto">
          <a:xfrm>
            <a:off x="6324600" y="5029200"/>
            <a:ext cx="1557338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 descr="Scotoma"/>
          <p:cNvPicPr>
            <a:picLocks noChangeAspect="1" noChangeArrowheads="1"/>
          </p:cNvPicPr>
          <p:nvPr/>
        </p:nvPicPr>
        <p:blipFill>
          <a:blip r:embed="rId3"/>
          <a:srcRect l="3120" t="7047" r="3120" b="8836"/>
          <a:stretch>
            <a:fillRect/>
          </a:stretch>
        </p:blipFill>
        <p:spPr bwMode="auto">
          <a:xfrm>
            <a:off x="169863" y="1676400"/>
            <a:ext cx="2166937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4046" name="Rectangle 14"/>
          <p:cNvSpPr>
            <a:spLocks noChangeArrowheads="1"/>
          </p:cNvSpPr>
          <p:nvPr/>
        </p:nvSpPr>
        <p:spPr bwMode="auto">
          <a:xfrm>
            <a:off x="1371600" y="4267200"/>
            <a:ext cx="1828800" cy="609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u="non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84047" name="Rectangle 15"/>
          <p:cNvSpPr>
            <a:spLocks noChangeArrowheads="1"/>
          </p:cNvSpPr>
          <p:nvPr/>
        </p:nvSpPr>
        <p:spPr bwMode="auto">
          <a:xfrm>
            <a:off x="5918200" y="4267200"/>
            <a:ext cx="2301875" cy="609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u="non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457200" y="228600"/>
            <a:ext cx="8153400" cy="12954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760" t="1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 2"/>
          <p:cNvSpPr/>
          <p:nvPr/>
        </p:nvSpPr>
        <p:spPr>
          <a:xfrm>
            <a:off x="3505200" y="5029200"/>
            <a:ext cx="1295400" cy="533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029200" y="5943600"/>
            <a:ext cx="1828800" cy="838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95" y="228600"/>
            <a:ext cx="912480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 2"/>
          <p:cNvSpPr/>
          <p:nvPr/>
        </p:nvSpPr>
        <p:spPr>
          <a:xfrm>
            <a:off x="4267200" y="4876800"/>
            <a:ext cx="1828800" cy="838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14600" y="5410200"/>
            <a:ext cx="1828800" cy="838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9578" name="Picture 10" descr="gra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1642</TotalTime>
  <Words>1134</Words>
  <Application>Microsoft Office PowerPoint</Application>
  <PresentationFormat>On-screen Show (4:3)</PresentationFormat>
  <Paragraphs>146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NYERI KEPALA AKIBAT GANGGUAN SISTEM SARAF</vt:lpstr>
      <vt:lpstr>EPIDEMIOLOGI NK</vt:lpstr>
      <vt:lpstr>Sumber dari Nyeri Kepala</vt:lpstr>
      <vt:lpstr>PENYEBAB TIMBUL NYERI KEPALA</vt:lpstr>
      <vt:lpstr>DEFINISI</vt:lpstr>
      <vt:lpstr>Slide 6</vt:lpstr>
      <vt:lpstr>Slide 7</vt:lpstr>
      <vt:lpstr>Slide 8</vt:lpstr>
      <vt:lpstr>Slide 9</vt:lpstr>
      <vt:lpstr>Slide 10</vt:lpstr>
      <vt:lpstr>Kriteria Diagnosis Migren tanpa Aura</vt:lpstr>
      <vt:lpstr>Tatalaksana Terapi Abortif Migrain</vt:lpstr>
      <vt:lpstr>Terapi Profilaksi Migrain (1)</vt:lpstr>
      <vt:lpstr>Terapi Profilaksis Migrain (2)</vt:lpstr>
      <vt:lpstr>Terapi komprehensif migrain mencakup terapi akut dan profilaksi, menejemen faktor pencetus dan gaya hidup melalui strategi self management.</vt:lpstr>
      <vt:lpstr>Kriteria Diagnosis TTH Episodik Infrekuen</vt:lpstr>
      <vt:lpstr>Tatalaksana Akut</vt:lpstr>
      <vt:lpstr>Tatalaksana Kronis</vt:lpstr>
      <vt:lpstr>Terapi Nonfarmakologis</vt:lpstr>
      <vt:lpstr>Kriteria rujukan :</vt:lpstr>
      <vt:lpstr>Ringkasan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Epilepticus</dc:title>
  <dc:creator>user</dc:creator>
  <cp:lastModifiedBy>user</cp:lastModifiedBy>
  <cp:revision>11</cp:revision>
  <dcterms:created xsi:type="dcterms:W3CDTF">2016-11-14T09:38:56Z</dcterms:created>
  <dcterms:modified xsi:type="dcterms:W3CDTF">2018-12-06T01:08:42Z</dcterms:modified>
</cp:coreProperties>
</file>